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1" r:id="rId4"/>
    <p:sldId id="262" r:id="rId5"/>
    <p:sldId id="263" r:id="rId6"/>
    <p:sldId id="264" r:id="rId7"/>
    <p:sldId id="265" r:id="rId8"/>
    <p:sldId id="269" r:id="rId9"/>
    <p:sldId id="267" r:id="rId10"/>
    <p:sldId id="268"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0662" autoAdjust="0"/>
    <p:restoredTop sz="94660"/>
  </p:normalViewPr>
  <p:slideViewPr>
    <p:cSldViewPr snapToGrid="0">
      <p:cViewPr varScale="1">
        <p:scale>
          <a:sx n="60" d="100"/>
          <a:sy n="60" d="100"/>
        </p:scale>
        <p:origin x="90"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2/15/2025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2/15/2025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2/15/2025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2/15/2025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2/15/2025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2/15/2025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2/15/2025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hyperlink" Target="https://isbahansariii.github.io/MasterMindMasterMindGuessingGame/" TargetMode="External"/><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hyperlink" Target="https://github.com/isbahansariii/MasterMindMasterMindGuessingGame" TargetMode="Externa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0.svg"/><Relationship Id="rId10"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12.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3.sv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8862-6F4B-425D-A0E0-DE9929DF68DC}"/>
              </a:ext>
            </a:extLst>
          </p:cNvPr>
          <p:cNvSpPr>
            <a:spLocks noGrp="1"/>
          </p:cNvSpPr>
          <p:nvPr>
            <p:ph type="ctrTitle"/>
          </p:nvPr>
        </p:nvSpPr>
        <p:spPr>
          <a:xfrm>
            <a:off x="1371600" y="1807105"/>
            <a:ext cx="9448800" cy="1825096"/>
          </a:xfrm>
        </p:spPr>
        <p:txBody>
          <a:bodyPr>
            <a:normAutofit/>
          </a:bodyPr>
          <a:lstStyle/>
          <a:p>
            <a:r>
              <a:rPr lang="en-US" dirty="0"/>
              <a:t>Internet Application Development</a:t>
            </a:r>
            <a:endParaRPr lang="en-PK" dirty="0"/>
          </a:p>
        </p:txBody>
      </p:sp>
      <p:sp>
        <p:nvSpPr>
          <p:cNvPr id="3" name="Subtitle 2">
            <a:extLst>
              <a:ext uri="{FF2B5EF4-FFF2-40B4-BE49-F238E27FC236}">
                <a16:creationId xmlns:a16="http://schemas.microsoft.com/office/drawing/2014/main" id="{C29EDC6C-9F35-4C77-B81B-8988B7F9C331}"/>
              </a:ext>
            </a:extLst>
          </p:cNvPr>
          <p:cNvSpPr>
            <a:spLocks noGrp="1"/>
          </p:cNvSpPr>
          <p:nvPr>
            <p:ph type="subTitle" idx="1"/>
          </p:nvPr>
        </p:nvSpPr>
        <p:spPr/>
        <p:txBody>
          <a:bodyPr/>
          <a:lstStyle/>
          <a:p>
            <a:r>
              <a:rPr lang="en-US" dirty="0"/>
              <a:t>Group # 02 (Weekly challenge)</a:t>
            </a:r>
            <a:endParaRPr lang="en-PK" dirty="0"/>
          </a:p>
        </p:txBody>
      </p:sp>
    </p:spTree>
    <p:extLst>
      <p:ext uri="{BB962C8B-B14F-4D97-AF65-F5344CB8AC3E}">
        <p14:creationId xmlns:p14="http://schemas.microsoft.com/office/powerpoint/2010/main" val="4082065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2E7CA5-FB79-4239-BB96-B418BE0888F3}"/>
              </a:ext>
            </a:extLst>
          </p:cNvPr>
          <p:cNvSpPr/>
          <p:nvPr/>
        </p:nvSpPr>
        <p:spPr>
          <a:xfrm>
            <a:off x="901148" y="1720334"/>
            <a:ext cx="8196475" cy="646331"/>
          </a:xfrm>
          <a:prstGeom prst="rect">
            <a:avLst/>
          </a:prstGeom>
        </p:spPr>
        <p:txBody>
          <a:bodyPr wrap="none">
            <a:spAutoFit/>
          </a:bodyPr>
          <a:lstStyle/>
          <a:p>
            <a:r>
              <a:rPr lang="en-US" sz="3600" b="1" dirty="0"/>
              <a:t>Game Guide: How to Play (Mobiles)</a:t>
            </a:r>
          </a:p>
        </p:txBody>
      </p:sp>
      <p:sp>
        <p:nvSpPr>
          <p:cNvPr id="10" name="Rectangle 9">
            <a:extLst>
              <a:ext uri="{FF2B5EF4-FFF2-40B4-BE49-F238E27FC236}">
                <a16:creationId xmlns:a16="http://schemas.microsoft.com/office/drawing/2014/main" id="{7561FC54-EF62-480E-8115-6706F52D1C02}"/>
              </a:ext>
            </a:extLst>
          </p:cNvPr>
          <p:cNvSpPr/>
          <p:nvPr/>
        </p:nvSpPr>
        <p:spPr>
          <a:xfrm>
            <a:off x="956245" y="2460011"/>
            <a:ext cx="8892209" cy="3785652"/>
          </a:xfrm>
          <a:prstGeom prst="rect">
            <a:avLst/>
          </a:prstGeom>
        </p:spPr>
        <p:txBody>
          <a:bodyPr wrap="square">
            <a:spAutoFit/>
          </a:bodyPr>
          <a:lstStyle/>
          <a:p>
            <a:pPr>
              <a:buFont typeface="+mj-lt"/>
              <a:buAutoNum type="arabicPeriod"/>
            </a:pPr>
            <a:r>
              <a:rPr lang="en-US" sz="2000" b="1" dirty="0"/>
              <a:t> Tap &amp; Select:</a:t>
            </a:r>
            <a:r>
              <a:rPr lang="en-US" sz="2000" dirty="0"/>
              <a:t> Tap a colored box to select it. It will be highlighted.</a:t>
            </a:r>
          </a:p>
          <a:p>
            <a:pPr>
              <a:buFont typeface="+mj-lt"/>
              <a:buAutoNum type="arabicPeriod"/>
            </a:pPr>
            <a:r>
              <a:rPr lang="en-US" sz="2000" b="1" dirty="0"/>
              <a:t> Tap to Place:</a:t>
            </a:r>
            <a:r>
              <a:rPr lang="en-US" sz="2000" dirty="0"/>
              <a:t> Tap an empty slot to place the selected box there.</a:t>
            </a:r>
          </a:p>
          <a:p>
            <a:pPr>
              <a:buFont typeface="+mj-lt"/>
              <a:buAutoNum type="arabicPeriod"/>
            </a:pPr>
            <a:r>
              <a:rPr lang="en-US" sz="2000" b="1" dirty="0"/>
              <a:t> Submit Your Guess:</a:t>
            </a:r>
            <a:r>
              <a:rPr lang="en-US" sz="2000" dirty="0"/>
              <a:t> Press “Check Guess" to check your answer.</a:t>
            </a:r>
          </a:p>
          <a:p>
            <a:r>
              <a:rPr lang="en-US" sz="2000" b="1" dirty="0"/>
              <a:t>4. Hint System:</a:t>
            </a:r>
            <a:endParaRPr lang="en-US" sz="2000" dirty="0"/>
          </a:p>
          <a:p>
            <a:pPr marL="1371600" lvl="2" indent="-457200">
              <a:buFont typeface="+mj-lt"/>
              <a:buAutoNum type="alphaLcPeriod"/>
            </a:pPr>
            <a:r>
              <a:rPr lang="en-US" sz="2000" b="1" dirty="0"/>
              <a:t>Black ✔</a:t>
            </a:r>
            <a:r>
              <a:rPr lang="en-US" sz="2000" dirty="0"/>
              <a:t> = Correct number in the correct position.</a:t>
            </a:r>
          </a:p>
          <a:p>
            <a:pPr marL="1371600" lvl="2" indent="-457200">
              <a:buFont typeface="+mj-lt"/>
              <a:buAutoNum type="alphaLcPeriod"/>
            </a:pPr>
            <a:r>
              <a:rPr lang="en-US" sz="2000" b="1" dirty="0"/>
              <a:t>White </a:t>
            </a:r>
            <a:r>
              <a:rPr lang="en-PK" dirty="0"/>
              <a:t>⚪</a:t>
            </a:r>
            <a:r>
              <a:rPr lang="en-US" sz="2000" dirty="0"/>
              <a:t> = Correct number in the wrong position.</a:t>
            </a:r>
          </a:p>
          <a:p>
            <a:pPr marL="1371600" lvl="2" indent="-457200">
              <a:buFont typeface="+mj-lt"/>
              <a:buAutoNum type="alphaLcPeriod"/>
            </a:pPr>
            <a:r>
              <a:rPr lang="en-US" sz="2000" b="1" dirty="0"/>
              <a:t>Red   ❌  </a:t>
            </a:r>
            <a:r>
              <a:rPr lang="en-US" sz="2000" dirty="0"/>
              <a:t>= Incorrect number.</a:t>
            </a:r>
          </a:p>
          <a:p>
            <a:r>
              <a:rPr lang="en-US" sz="2000" b="1" dirty="0"/>
              <a:t>5. Continue: </a:t>
            </a:r>
            <a:r>
              <a:rPr lang="en-US" sz="2000" dirty="0"/>
              <a:t>Continue guessing until you crack the code!</a:t>
            </a:r>
            <a:endParaRPr lang="en-US" sz="2000" b="1" dirty="0"/>
          </a:p>
          <a:p>
            <a:r>
              <a:rPr lang="en-US" sz="2000" b="1" dirty="0"/>
              <a:t>6. Winning Condition:</a:t>
            </a:r>
            <a:r>
              <a:rPr lang="en-US" sz="2000" dirty="0"/>
              <a:t> If all numbers are in the correct position, you win.</a:t>
            </a:r>
            <a:endParaRPr lang="en-US" sz="2000" b="1" dirty="0"/>
          </a:p>
          <a:p>
            <a:r>
              <a:rPr lang="en-US" sz="2000" b="1" dirty="0"/>
              <a:t>7. Restarting:</a:t>
            </a:r>
            <a:r>
              <a:rPr lang="en-US" sz="2000" dirty="0"/>
              <a:t> Click the "Restart" button to start a new game with a new secret code.</a:t>
            </a:r>
          </a:p>
          <a:p>
            <a:endParaRPr lang="en-US" sz="2000" dirty="0"/>
          </a:p>
        </p:txBody>
      </p:sp>
      <p:grpSp>
        <p:nvGrpSpPr>
          <p:cNvPr id="15" name="Group 14">
            <a:extLst>
              <a:ext uri="{FF2B5EF4-FFF2-40B4-BE49-F238E27FC236}">
                <a16:creationId xmlns:a16="http://schemas.microsoft.com/office/drawing/2014/main" id="{B40EE4A0-19AE-4BD4-AA4E-5B15D091C53B}"/>
              </a:ext>
            </a:extLst>
          </p:cNvPr>
          <p:cNvGrpSpPr/>
          <p:nvPr/>
        </p:nvGrpSpPr>
        <p:grpSpPr>
          <a:xfrm>
            <a:off x="9650266" y="783969"/>
            <a:ext cx="1930677" cy="2127370"/>
            <a:chOff x="9650266" y="783969"/>
            <a:chExt cx="1930677" cy="2127370"/>
          </a:xfrm>
        </p:grpSpPr>
        <p:pic>
          <p:nvPicPr>
            <p:cNvPr id="5" name="Graphic 4" descr="Help">
              <a:extLst>
                <a:ext uri="{FF2B5EF4-FFF2-40B4-BE49-F238E27FC236}">
                  <a16:creationId xmlns:a16="http://schemas.microsoft.com/office/drawing/2014/main" id="{DA143EC3-9E45-48B0-8D9A-164647524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33399" y="1919455"/>
              <a:ext cx="735396" cy="735396"/>
            </a:xfrm>
            <a:prstGeom prst="rect">
              <a:avLst/>
            </a:prstGeom>
          </p:spPr>
        </p:pic>
        <p:pic>
          <p:nvPicPr>
            <p:cNvPr id="9" name="Graphic 8" descr="Puzzle pieces">
              <a:extLst>
                <a:ext uri="{FF2B5EF4-FFF2-40B4-BE49-F238E27FC236}">
                  <a16:creationId xmlns:a16="http://schemas.microsoft.com/office/drawing/2014/main" id="{24CC8CC5-4280-40EF-A26F-AFC31B299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5631" y="783969"/>
              <a:ext cx="1375312" cy="1375312"/>
            </a:xfrm>
            <a:prstGeom prst="rect">
              <a:avLst/>
            </a:prstGeom>
          </p:spPr>
        </p:pic>
        <p:pic>
          <p:nvPicPr>
            <p:cNvPr id="14" name="Graphic 13" descr="Smart Phone">
              <a:extLst>
                <a:ext uri="{FF2B5EF4-FFF2-40B4-BE49-F238E27FC236}">
                  <a16:creationId xmlns:a16="http://schemas.microsoft.com/office/drawing/2014/main" id="{7F01A2A2-1542-4B86-9724-74363381B0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0266" y="1407222"/>
              <a:ext cx="1504117" cy="1504117"/>
            </a:xfrm>
            <a:prstGeom prst="rect">
              <a:avLst/>
            </a:prstGeom>
          </p:spPr>
        </p:pic>
      </p:grpSp>
      <p:sp>
        <p:nvSpPr>
          <p:cNvPr id="16" name="Title 1">
            <a:extLst>
              <a:ext uri="{FF2B5EF4-FFF2-40B4-BE49-F238E27FC236}">
                <a16:creationId xmlns:a16="http://schemas.microsoft.com/office/drawing/2014/main" id="{189E516E-C4C3-4A93-9344-43F2BACBA61D}"/>
              </a:ext>
            </a:extLst>
          </p:cNvPr>
          <p:cNvSpPr txBox="1">
            <a:spLocks/>
          </p:cNvSpPr>
          <p:nvPr/>
        </p:nvSpPr>
        <p:spPr>
          <a:xfrm>
            <a:off x="8812695" y="6303781"/>
            <a:ext cx="3180522" cy="362062"/>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1600" dirty="0"/>
              <a:t>Game Guide</a:t>
            </a:r>
            <a:endParaRPr lang="en-PK" sz="1600" dirty="0"/>
          </a:p>
        </p:txBody>
      </p:sp>
    </p:spTree>
    <p:extLst>
      <p:ext uri="{BB962C8B-B14F-4D97-AF65-F5344CB8AC3E}">
        <p14:creationId xmlns:p14="http://schemas.microsoft.com/office/powerpoint/2010/main" val="18454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23232-333604632_small">
            <a:hlinkClick r:id="" action="ppaction://media"/>
            <a:extLst>
              <a:ext uri="{FF2B5EF4-FFF2-40B4-BE49-F238E27FC236}">
                <a16:creationId xmlns:a16="http://schemas.microsoft.com/office/drawing/2014/main" id="{0FDC77FC-77CA-46CA-B8B6-B96FF93C179A}"/>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rgbClr val="D9C3A5">
                <a:tint val="50000"/>
                <a:satMod val="180000"/>
              </a:srgbClr>
            </a:duotone>
          </a:blip>
          <a:stretch>
            <a:fillRect/>
          </a:stretch>
        </p:blipFill>
        <p:spPr>
          <a:xfrm>
            <a:off x="0" y="0"/>
            <a:ext cx="12192000" cy="6858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extBox 7">
            <a:extLst>
              <a:ext uri="{FF2B5EF4-FFF2-40B4-BE49-F238E27FC236}">
                <a16:creationId xmlns:a16="http://schemas.microsoft.com/office/drawing/2014/main" id="{B2CA0566-48F7-4AAA-8559-54532E68400A}"/>
              </a:ext>
            </a:extLst>
          </p:cNvPr>
          <p:cNvSpPr txBox="1"/>
          <p:nvPr/>
        </p:nvSpPr>
        <p:spPr>
          <a:xfrm>
            <a:off x="6583957" y="6361834"/>
            <a:ext cx="5363570" cy="8833187"/>
          </a:xfrm>
          <a:prstGeom prst="rect">
            <a:avLst/>
          </a:prstGeom>
          <a:noFill/>
        </p:spPr>
        <p:txBody>
          <a:bodyPr wrap="square" rtlCol="0">
            <a:spAutoFit/>
          </a:bodyPr>
          <a:lstStyle/>
          <a:p>
            <a:pPr algn="ctr"/>
            <a:r>
              <a:rPr lang="en-US" sz="2400" i="1" dirty="0">
                <a:solidFill>
                  <a:schemeClr val="bg1">
                    <a:lumMod val="95000"/>
                    <a:lumOff val="5000"/>
                  </a:schemeClr>
                </a:solidFill>
                <a:latin typeface="+mj-lt"/>
              </a:rPr>
              <a:t>In a world of codes and secrets…</a:t>
            </a:r>
            <a:br>
              <a:rPr lang="en-US" sz="2400" dirty="0">
                <a:solidFill>
                  <a:schemeClr val="bg1">
                    <a:lumMod val="95000"/>
                    <a:lumOff val="5000"/>
                  </a:schemeClr>
                </a:solidFill>
                <a:latin typeface="+mj-lt"/>
              </a:rPr>
            </a:br>
            <a:r>
              <a:rPr lang="en-US" sz="2400" i="1" dirty="0">
                <a:solidFill>
                  <a:schemeClr val="bg1">
                    <a:lumMod val="95000"/>
                    <a:lumOff val="5000"/>
                  </a:schemeClr>
                </a:solidFill>
                <a:latin typeface="+mj-lt"/>
              </a:rPr>
              <a:t>The </a:t>
            </a:r>
            <a:r>
              <a:rPr lang="en-US" sz="2400" i="1" dirty="0" err="1">
                <a:solidFill>
                  <a:schemeClr val="bg1">
                    <a:lumMod val="95000"/>
                    <a:lumOff val="5000"/>
                  </a:schemeClr>
                </a:solidFill>
                <a:latin typeface="+mj-lt"/>
              </a:rPr>
              <a:t>Encrypter</a:t>
            </a:r>
            <a:r>
              <a:rPr lang="en-US" sz="2400" i="1" dirty="0">
                <a:solidFill>
                  <a:schemeClr val="bg1">
                    <a:lumMod val="95000"/>
                    <a:lumOff val="5000"/>
                  </a:schemeClr>
                </a:solidFill>
                <a:latin typeface="+mj-lt"/>
              </a:rPr>
              <a:t> sets the challenge…</a:t>
            </a:r>
            <a:br>
              <a:rPr lang="en-US" sz="2400" dirty="0">
                <a:solidFill>
                  <a:schemeClr val="bg1">
                    <a:lumMod val="95000"/>
                    <a:lumOff val="5000"/>
                  </a:schemeClr>
                </a:solidFill>
                <a:latin typeface="+mj-lt"/>
              </a:rPr>
            </a:br>
            <a:r>
              <a:rPr lang="en-US" sz="2400" i="1" dirty="0">
                <a:solidFill>
                  <a:schemeClr val="bg1">
                    <a:lumMod val="95000"/>
                    <a:lumOff val="5000"/>
                  </a:schemeClr>
                </a:solidFill>
                <a:latin typeface="+mj-lt"/>
              </a:rPr>
              <a:t>The </a:t>
            </a:r>
            <a:r>
              <a:rPr lang="en-US" sz="2400" i="1" dirty="0" err="1">
                <a:solidFill>
                  <a:schemeClr val="bg1">
                    <a:lumMod val="95000"/>
                    <a:lumOff val="5000"/>
                  </a:schemeClr>
                </a:solidFill>
                <a:latin typeface="+mj-lt"/>
              </a:rPr>
              <a:t>Decrypter</a:t>
            </a:r>
            <a:r>
              <a:rPr lang="en-US" sz="2400" i="1" dirty="0">
                <a:solidFill>
                  <a:schemeClr val="bg1">
                    <a:lumMod val="95000"/>
                    <a:lumOff val="5000"/>
                  </a:schemeClr>
                </a:solidFill>
                <a:latin typeface="+mj-lt"/>
              </a:rPr>
              <a:t> dares to break it…</a:t>
            </a:r>
            <a:br>
              <a:rPr lang="en-US" sz="2400" dirty="0">
                <a:solidFill>
                  <a:schemeClr val="bg1">
                    <a:lumMod val="95000"/>
                    <a:lumOff val="5000"/>
                  </a:schemeClr>
                </a:solidFill>
                <a:latin typeface="+mj-lt"/>
              </a:rPr>
            </a:br>
            <a:r>
              <a:rPr lang="en-US" sz="2400" i="1" dirty="0">
                <a:solidFill>
                  <a:schemeClr val="bg1">
                    <a:lumMod val="95000"/>
                    <a:lumOff val="5000"/>
                  </a:schemeClr>
                </a:solidFill>
                <a:latin typeface="+mj-lt"/>
              </a:rPr>
              <a:t>Strategy, logic, and skill decide the winner…</a:t>
            </a:r>
            <a:br>
              <a:rPr lang="en-US" sz="2400" dirty="0">
                <a:solidFill>
                  <a:schemeClr val="bg1">
                    <a:lumMod val="95000"/>
                    <a:lumOff val="5000"/>
                  </a:schemeClr>
                </a:solidFill>
                <a:latin typeface="+mj-lt"/>
              </a:rPr>
            </a:br>
            <a:r>
              <a:rPr lang="en-US" sz="2400" i="1" dirty="0">
                <a:solidFill>
                  <a:schemeClr val="bg1">
                    <a:lumMod val="95000"/>
                    <a:lumOff val="5000"/>
                  </a:schemeClr>
                </a:solidFill>
                <a:latin typeface="+mj-lt"/>
              </a:rPr>
              <a:t>This is more than just a game—it's a battle of minds!</a:t>
            </a:r>
          </a:p>
          <a:p>
            <a:pPr algn="ctr"/>
            <a:endParaRPr lang="en-US" sz="2400" dirty="0">
              <a:solidFill>
                <a:schemeClr val="bg1">
                  <a:lumMod val="95000"/>
                  <a:lumOff val="5000"/>
                </a:schemeClr>
              </a:solidFill>
              <a:latin typeface="+mj-lt"/>
            </a:endParaRPr>
          </a:p>
          <a:p>
            <a:pPr algn="ctr"/>
            <a:r>
              <a:rPr lang="en-US" sz="2400" dirty="0">
                <a:solidFill>
                  <a:schemeClr val="bg1">
                    <a:lumMod val="95000"/>
                    <a:lumOff val="5000"/>
                  </a:schemeClr>
                </a:solidFill>
                <a:latin typeface="+mj-lt"/>
              </a:rPr>
              <a:t>A Very Special Thanks To Our Team Members</a:t>
            </a:r>
            <a:br>
              <a:rPr lang="en-US" sz="2400" dirty="0">
                <a:solidFill>
                  <a:schemeClr val="bg1">
                    <a:lumMod val="95000"/>
                    <a:lumOff val="5000"/>
                  </a:schemeClr>
                </a:solidFill>
                <a:latin typeface="+mj-lt"/>
              </a:rPr>
            </a:br>
            <a:r>
              <a:rPr lang="en-US" sz="2400" dirty="0">
                <a:solidFill>
                  <a:schemeClr val="bg1">
                    <a:lumMod val="95000"/>
                    <a:lumOff val="5000"/>
                  </a:schemeClr>
                </a:solidFill>
                <a:latin typeface="+mj-lt"/>
              </a:rPr>
              <a:t>Shaikh Muhammad Bilal</a:t>
            </a:r>
          </a:p>
          <a:p>
            <a:pPr algn="ctr"/>
            <a:r>
              <a:rPr lang="en-US" sz="2400" dirty="0">
                <a:solidFill>
                  <a:schemeClr val="bg1">
                    <a:lumMod val="95000"/>
                    <a:lumOff val="5000"/>
                  </a:schemeClr>
                </a:solidFill>
                <a:latin typeface="+mj-lt"/>
              </a:rPr>
              <a:t>Isbah Ansari</a:t>
            </a:r>
          </a:p>
          <a:p>
            <a:pPr algn="ctr"/>
            <a:r>
              <a:rPr lang="en-US" sz="2400" dirty="0">
                <a:solidFill>
                  <a:schemeClr val="bg1">
                    <a:lumMod val="95000"/>
                    <a:lumOff val="5000"/>
                  </a:schemeClr>
                </a:solidFill>
                <a:latin typeface="+mj-lt"/>
              </a:rPr>
              <a:t>Neha Noor</a:t>
            </a:r>
          </a:p>
          <a:p>
            <a:pPr algn="ctr"/>
            <a:r>
              <a:rPr lang="en-US" sz="2400" dirty="0">
                <a:solidFill>
                  <a:schemeClr val="bg1">
                    <a:lumMod val="95000"/>
                    <a:lumOff val="5000"/>
                  </a:schemeClr>
                </a:solidFill>
                <a:latin typeface="+mj-lt"/>
              </a:rPr>
              <a:t>Waleed </a:t>
            </a:r>
            <a:r>
              <a:rPr lang="en-US" sz="2400" dirty="0" err="1">
                <a:solidFill>
                  <a:schemeClr val="bg1">
                    <a:lumMod val="95000"/>
                    <a:lumOff val="5000"/>
                  </a:schemeClr>
                </a:solidFill>
                <a:latin typeface="+mj-lt"/>
              </a:rPr>
              <a:t>Alam</a:t>
            </a:r>
            <a:r>
              <a:rPr lang="en-US" sz="2400" dirty="0">
                <a:solidFill>
                  <a:schemeClr val="bg1">
                    <a:lumMod val="95000"/>
                    <a:lumOff val="5000"/>
                  </a:schemeClr>
                </a:solidFill>
                <a:latin typeface="+mj-lt"/>
              </a:rPr>
              <a:t> Mallick</a:t>
            </a:r>
          </a:p>
          <a:p>
            <a:pPr algn="ctr"/>
            <a:r>
              <a:rPr lang="en-US" sz="2400" dirty="0">
                <a:solidFill>
                  <a:schemeClr val="bg1">
                    <a:lumMod val="95000"/>
                    <a:lumOff val="5000"/>
                  </a:schemeClr>
                </a:solidFill>
                <a:latin typeface="+mj-lt"/>
              </a:rPr>
              <a:t>Muhammad </a:t>
            </a:r>
            <a:r>
              <a:rPr lang="en-US" sz="2400" dirty="0" err="1">
                <a:solidFill>
                  <a:schemeClr val="bg1">
                    <a:lumMod val="95000"/>
                    <a:lumOff val="5000"/>
                  </a:schemeClr>
                </a:solidFill>
                <a:latin typeface="+mj-lt"/>
              </a:rPr>
              <a:t>Daniyal</a:t>
            </a:r>
            <a:r>
              <a:rPr lang="en-US" sz="2400" dirty="0">
                <a:solidFill>
                  <a:schemeClr val="bg1">
                    <a:lumMod val="95000"/>
                    <a:lumOff val="5000"/>
                  </a:schemeClr>
                </a:solidFill>
                <a:latin typeface="+mj-lt"/>
              </a:rPr>
              <a:t> Khan</a:t>
            </a:r>
          </a:p>
          <a:p>
            <a:pPr algn="ctr"/>
            <a:r>
              <a:rPr lang="en-US" sz="2400" dirty="0" err="1">
                <a:solidFill>
                  <a:schemeClr val="bg1">
                    <a:lumMod val="95000"/>
                    <a:lumOff val="5000"/>
                  </a:schemeClr>
                </a:solidFill>
                <a:latin typeface="+mj-lt"/>
              </a:rPr>
              <a:t>Farjad</a:t>
            </a:r>
            <a:r>
              <a:rPr lang="en-US" sz="2400" dirty="0">
                <a:solidFill>
                  <a:schemeClr val="bg1">
                    <a:lumMod val="95000"/>
                    <a:lumOff val="5000"/>
                  </a:schemeClr>
                </a:solidFill>
                <a:latin typeface="+mj-lt"/>
              </a:rPr>
              <a:t> </a:t>
            </a:r>
            <a:r>
              <a:rPr lang="en-US" sz="2400" dirty="0" err="1">
                <a:solidFill>
                  <a:schemeClr val="bg1">
                    <a:lumMod val="95000"/>
                    <a:lumOff val="5000"/>
                  </a:schemeClr>
                </a:solidFill>
                <a:latin typeface="+mj-lt"/>
              </a:rPr>
              <a:t>Zameer</a:t>
            </a:r>
            <a:endParaRPr lang="en-US" sz="2400" dirty="0">
              <a:solidFill>
                <a:schemeClr val="bg1">
                  <a:lumMod val="95000"/>
                  <a:lumOff val="5000"/>
                </a:schemeClr>
              </a:solidFill>
              <a:latin typeface="+mj-lt"/>
            </a:endParaRPr>
          </a:p>
          <a:p>
            <a:pPr algn="ctr"/>
            <a:r>
              <a:rPr lang="en-US" sz="2400" dirty="0">
                <a:solidFill>
                  <a:schemeClr val="bg1">
                    <a:lumMod val="95000"/>
                    <a:lumOff val="5000"/>
                  </a:schemeClr>
                </a:solidFill>
                <a:latin typeface="+mj-lt"/>
              </a:rPr>
              <a:t>Abdul Rehman Bin </a:t>
            </a:r>
            <a:r>
              <a:rPr lang="en-US" sz="2400" dirty="0" err="1">
                <a:solidFill>
                  <a:schemeClr val="bg1">
                    <a:lumMod val="95000"/>
                    <a:lumOff val="5000"/>
                  </a:schemeClr>
                </a:solidFill>
                <a:latin typeface="+mj-lt"/>
              </a:rPr>
              <a:t>AmanUllah</a:t>
            </a:r>
            <a:endParaRPr lang="en-US" sz="2400" dirty="0">
              <a:solidFill>
                <a:schemeClr val="bg1">
                  <a:lumMod val="95000"/>
                  <a:lumOff val="5000"/>
                </a:schemeClr>
              </a:solidFill>
              <a:latin typeface="+mj-lt"/>
            </a:endParaRPr>
          </a:p>
          <a:p>
            <a:pPr algn="ctr"/>
            <a:r>
              <a:rPr lang="en-US" sz="2400" dirty="0">
                <a:solidFill>
                  <a:schemeClr val="bg1">
                    <a:lumMod val="95000"/>
                    <a:lumOff val="5000"/>
                  </a:schemeClr>
                </a:solidFill>
                <a:latin typeface="+mj-lt"/>
              </a:rPr>
              <a:t>Talha </a:t>
            </a:r>
            <a:r>
              <a:rPr lang="en-US" sz="2400" dirty="0" err="1">
                <a:solidFill>
                  <a:schemeClr val="bg1">
                    <a:lumMod val="95000"/>
                    <a:lumOff val="5000"/>
                  </a:schemeClr>
                </a:solidFill>
                <a:latin typeface="+mj-lt"/>
              </a:rPr>
              <a:t>Ayub</a:t>
            </a:r>
            <a:endParaRPr lang="en-US" sz="2400" dirty="0">
              <a:solidFill>
                <a:schemeClr val="bg1">
                  <a:lumMod val="95000"/>
                  <a:lumOff val="5000"/>
                </a:schemeClr>
              </a:solidFill>
              <a:latin typeface="+mj-lt"/>
            </a:endParaRPr>
          </a:p>
          <a:p>
            <a:pPr algn="ctr"/>
            <a:endParaRPr lang="en-US" sz="2400" dirty="0">
              <a:solidFill>
                <a:schemeClr val="bg1">
                  <a:lumMod val="95000"/>
                  <a:lumOff val="5000"/>
                </a:schemeClr>
              </a:solidFill>
              <a:latin typeface="+mj-lt"/>
            </a:endParaRPr>
          </a:p>
          <a:p>
            <a:pPr algn="ctr"/>
            <a:r>
              <a:rPr lang="en-US" sz="2400" dirty="0">
                <a:solidFill>
                  <a:schemeClr val="bg1">
                    <a:lumMod val="95000"/>
                    <a:lumOff val="5000"/>
                  </a:schemeClr>
                </a:solidFill>
                <a:latin typeface="+mj-lt"/>
              </a:rPr>
              <a:t>Your feedback will help us to improve!</a:t>
            </a:r>
          </a:p>
          <a:p>
            <a:pPr algn="ctr"/>
            <a:endParaRPr lang="en-US" sz="2400" dirty="0">
              <a:solidFill>
                <a:schemeClr val="bg1">
                  <a:lumMod val="95000"/>
                  <a:lumOff val="5000"/>
                </a:schemeClr>
              </a:solidFill>
              <a:latin typeface="+mj-lt"/>
            </a:endParaRPr>
          </a:p>
          <a:p>
            <a:pPr algn="ctr"/>
            <a:r>
              <a:rPr lang="en-US" sz="4400" b="1" dirty="0">
                <a:solidFill>
                  <a:schemeClr val="bg1">
                    <a:lumMod val="95000"/>
                    <a:lumOff val="5000"/>
                  </a:schemeClr>
                </a:solidFill>
                <a:latin typeface="Times New Roman" panose="02020603050405020304" pitchFamily="18" charset="0"/>
                <a:cs typeface="Times New Roman" panose="02020603050405020304" pitchFamily="18" charset="0"/>
              </a:rPr>
              <a:t>THANK YOU!</a:t>
            </a:r>
            <a:endParaRPr lang="en-US" sz="2400"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115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00" fill="hold"/>
                                        <p:tgtEl>
                                          <p:spTgt spid="7"/>
                                        </p:tgtEl>
                                      </p:cBhvr>
                                    </p:cmd>
                                  </p:childTnLst>
                                </p:cTn>
                              </p:par>
                              <p:par>
                                <p:cTn id="7" presetID="64" presetClass="path" presetSubtype="0" fill="hold" grpId="0" nodeType="withEffect">
                                  <p:stCondLst>
                                    <p:cond delay="0"/>
                                  </p:stCondLst>
                                  <p:childTnLst>
                                    <p:animMotion origin="layout" path="M 4.16667E-6 2.22222E-6 L 0.0069 -2.22037 " pathEditMode="relative" rAng="0" ptsTypes="AA">
                                      <p:cBhvr>
                                        <p:cTn id="8" dur="10000" fill="hold"/>
                                        <p:tgtEl>
                                          <p:spTgt spid="8"/>
                                        </p:tgtEl>
                                        <p:attrNameLst>
                                          <p:attrName>ppt_x</p:attrName>
                                          <p:attrName>ppt_y</p:attrName>
                                        </p:attrNameLst>
                                      </p:cBhvr>
                                      <p:rCtr x="339" y="-111019"/>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3E71-F832-4852-A08C-428C1A0569B7}"/>
              </a:ext>
            </a:extLst>
          </p:cNvPr>
          <p:cNvSpPr>
            <a:spLocks noGrp="1"/>
          </p:cNvSpPr>
          <p:nvPr>
            <p:ph type="title"/>
          </p:nvPr>
        </p:nvSpPr>
        <p:spPr>
          <a:xfrm>
            <a:off x="2895599" y="764373"/>
            <a:ext cx="8169965" cy="680114"/>
          </a:xfrm>
        </p:spPr>
        <p:txBody>
          <a:bodyPr/>
          <a:lstStyle/>
          <a:p>
            <a:r>
              <a:rPr lang="en-US" dirty="0"/>
              <a:t>Content</a:t>
            </a:r>
            <a:endParaRPr lang="en-PK" dirty="0"/>
          </a:p>
        </p:txBody>
      </p:sp>
      <p:sp>
        <p:nvSpPr>
          <p:cNvPr id="3" name="Content Placeholder 2">
            <a:extLst>
              <a:ext uri="{FF2B5EF4-FFF2-40B4-BE49-F238E27FC236}">
                <a16:creationId xmlns:a16="http://schemas.microsoft.com/office/drawing/2014/main" id="{8E853270-0888-49EA-89E9-A2C93FA2B06D}"/>
              </a:ext>
            </a:extLst>
          </p:cNvPr>
          <p:cNvSpPr>
            <a:spLocks noGrp="1"/>
          </p:cNvSpPr>
          <p:nvPr>
            <p:ph idx="1"/>
          </p:nvPr>
        </p:nvSpPr>
        <p:spPr>
          <a:xfrm>
            <a:off x="685800" y="1444488"/>
            <a:ext cx="10618304" cy="4774198"/>
          </a:xfrm>
        </p:spPr>
        <p:txBody>
          <a:bodyPr/>
          <a:lstStyle/>
          <a:p>
            <a:pPr marL="0" indent="0" algn="just">
              <a:buNone/>
            </a:pPr>
            <a:r>
              <a:rPr lang="en-US" sz="2400" dirty="0"/>
              <a:t>Question From the book………………………………………………………3</a:t>
            </a:r>
            <a:endParaRPr lang="en-PK" sz="2400" dirty="0"/>
          </a:p>
          <a:p>
            <a:pPr marL="0" indent="0" algn="just">
              <a:buNone/>
            </a:pPr>
            <a:r>
              <a:rPr lang="en-US" sz="2400" dirty="0"/>
              <a:t>Question comprehension……………………………………………………..4</a:t>
            </a:r>
          </a:p>
          <a:p>
            <a:pPr marL="0" indent="0" algn="just">
              <a:buNone/>
            </a:pPr>
            <a:r>
              <a:rPr lang="en-US" sz="2400" dirty="0"/>
              <a:t>Flowchart…………………………………………………………………………7</a:t>
            </a:r>
          </a:p>
          <a:p>
            <a:pPr marL="0" indent="0" algn="just">
              <a:buNone/>
            </a:pPr>
            <a:r>
              <a:rPr lang="en-US" sz="2400" dirty="0"/>
              <a:t>Links……………………………………………………………………….8</a:t>
            </a:r>
          </a:p>
          <a:p>
            <a:pPr marL="0" indent="0" algn="just">
              <a:buNone/>
            </a:pPr>
            <a:r>
              <a:rPr lang="en-US" sz="2400" dirty="0"/>
              <a:t>Game Guide: How to Play (in desktop)…........………………………...…9</a:t>
            </a:r>
          </a:p>
          <a:p>
            <a:pPr marL="0" indent="0" algn="just">
              <a:buNone/>
            </a:pPr>
            <a:r>
              <a:rPr lang="en-US" sz="2400" dirty="0"/>
              <a:t>Game Guide: How to Play (in mobiles).…........………………………...…10</a:t>
            </a:r>
          </a:p>
          <a:p>
            <a:pPr marL="0" indent="0" algn="just">
              <a:buNone/>
            </a:pPr>
            <a:r>
              <a:rPr lang="en-US" sz="2400" dirty="0"/>
              <a:t>Ending……………………………………………………………………………..11</a:t>
            </a:r>
            <a:endParaRPr lang="en-PK" sz="2400" dirty="0"/>
          </a:p>
          <a:p>
            <a:pPr marL="0" indent="0" algn="just">
              <a:buNone/>
            </a:pPr>
            <a:endParaRPr lang="en-PK" dirty="0"/>
          </a:p>
        </p:txBody>
      </p:sp>
    </p:spTree>
    <p:extLst>
      <p:ext uri="{BB962C8B-B14F-4D97-AF65-F5344CB8AC3E}">
        <p14:creationId xmlns:p14="http://schemas.microsoft.com/office/powerpoint/2010/main" val="414440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ABA270-AA67-4B0D-82FD-22D1334CFFC2}"/>
              </a:ext>
            </a:extLst>
          </p:cNvPr>
          <p:cNvSpPr>
            <a:spLocks noGrp="1"/>
          </p:cNvSpPr>
          <p:nvPr>
            <p:ph type="title"/>
          </p:nvPr>
        </p:nvSpPr>
        <p:spPr>
          <a:xfrm>
            <a:off x="685801" y="899310"/>
            <a:ext cx="11068877" cy="392780"/>
          </a:xfrm>
        </p:spPr>
        <p:txBody>
          <a:bodyPr>
            <a:normAutofit fontScale="90000"/>
          </a:bodyPr>
          <a:lstStyle/>
          <a:p>
            <a:pPr algn="l"/>
            <a:r>
              <a:rPr lang="en-US" sz="2400" dirty="0"/>
              <a:t>Project: 4.23</a:t>
            </a:r>
            <a:endParaRPr lang="en-PK" sz="2400" dirty="0"/>
          </a:p>
        </p:txBody>
      </p:sp>
      <p:sp>
        <p:nvSpPr>
          <p:cNvPr id="6" name="Text Placeholder 2">
            <a:extLst>
              <a:ext uri="{FF2B5EF4-FFF2-40B4-BE49-F238E27FC236}">
                <a16:creationId xmlns:a16="http://schemas.microsoft.com/office/drawing/2014/main" id="{5F545ED8-A07C-4A73-AC8E-90C7670D2720}"/>
              </a:ext>
            </a:extLst>
          </p:cNvPr>
          <p:cNvSpPr txBox="1">
            <a:spLocks/>
          </p:cNvSpPr>
          <p:nvPr/>
        </p:nvSpPr>
        <p:spPr>
          <a:xfrm>
            <a:off x="685800" y="1292089"/>
            <a:ext cx="5595729" cy="514846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en-US" sz="1600" dirty="0"/>
              <a:t>Consider a two-player game played with pegs of six different colors. One player (the </a:t>
            </a:r>
            <a:r>
              <a:rPr lang="en-US" sz="1600" dirty="0" err="1"/>
              <a:t>encrypter</a:t>
            </a:r>
            <a:r>
              <a:rPr lang="en-US" sz="1600" dirty="0"/>
              <a:t>) selects four pegs of different colors and places them in a certain order (leftmost through rightmost). This is the encrypted message, and is not shown to the second player (the </a:t>
            </a:r>
            <a:r>
              <a:rPr lang="en-US" sz="1600" dirty="0" err="1"/>
              <a:t>decrypter</a:t>
            </a:r>
            <a:r>
              <a:rPr lang="en-US" sz="1600" dirty="0"/>
              <a:t>). The </a:t>
            </a:r>
            <a:r>
              <a:rPr lang="en-US" sz="1600" dirty="0" err="1"/>
              <a:t>decrypter</a:t>
            </a:r>
            <a:r>
              <a:rPr lang="en-US" sz="1600" dirty="0"/>
              <a:t> then selects four pegs and places them in an order from left to right; this is the </a:t>
            </a:r>
            <a:r>
              <a:rPr lang="en-US" sz="1600" dirty="0" err="1"/>
              <a:t>decrypter’s</a:t>
            </a:r>
            <a:r>
              <a:rPr lang="en-US" sz="1600" dirty="0"/>
              <a:t> guess about what the encrypted message is. Next, the </a:t>
            </a:r>
            <a:r>
              <a:rPr lang="en-US" sz="1600" dirty="0" err="1"/>
              <a:t>encrypter</a:t>
            </a:r>
            <a:r>
              <a:rPr lang="en-US" sz="1600" dirty="0"/>
              <a:t> </a:t>
            </a:r>
            <a:r>
              <a:rPr lang="en-US" sz="1600" dirty="0" err="1"/>
              <a:t>leaksinformation</a:t>
            </a:r>
            <a:r>
              <a:rPr lang="en-US" sz="1600" dirty="0"/>
              <a:t> about the encrypted message by placing small black or white pegs next to the guessed pegs; these pegs define a score for the guess. A black scoring peg indicates that one of the guessed pegs is exactly right: right color and in the right position. A white scoring peg indicates that a guessed peg is the right color but in the wrong position. So two black scoring pegs and one white would mean that three of the guessed pegs are of the right color and that two of these are in the correct position within the guessed peg ordering. Once a guess has been scored, the </a:t>
            </a:r>
            <a:r>
              <a:rPr lang="en-US" sz="1600" dirty="0" err="1"/>
              <a:t>decrypter</a:t>
            </a:r>
            <a:r>
              <a:rPr lang="en-US" sz="1600" dirty="0"/>
              <a:t> guesses a second time, and the </a:t>
            </a:r>
            <a:r>
              <a:rPr lang="en-US" sz="1600" dirty="0" err="1"/>
              <a:t>encrypter</a:t>
            </a:r>
            <a:r>
              <a:rPr lang="en-US" sz="1600" dirty="0"/>
              <a:t> scores this guess. (See Figure 5.35 for a graphical representation of such a game after two guesses have been scored.) This continues until the </a:t>
            </a:r>
            <a:r>
              <a:rPr lang="en-US" sz="1600" dirty="0" err="1"/>
              <a:t>decrypter</a:t>
            </a:r>
            <a:r>
              <a:rPr lang="en-US" sz="1600" dirty="0"/>
              <a:t> fully guesses the secret code (score of four black pegs).</a:t>
            </a:r>
            <a:endParaRPr lang="en-PK" sz="1600" dirty="0"/>
          </a:p>
        </p:txBody>
      </p:sp>
      <p:sp>
        <p:nvSpPr>
          <p:cNvPr id="7" name="Text Placeholder 2">
            <a:extLst>
              <a:ext uri="{FF2B5EF4-FFF2-40B4-BE49-F238E27FC236}">
                <a16:creationId xmlns:a16="http://schemas.microsoft.com/office/drawing/2014/main" id="{2D2FB630-0D0D-408C-9D3C-C0CAA0C38070}"/>
              </a:ext>
            </a:extLst>
          </p:cNvPr>
          <p:cNvSpPr txBox="1">
            <a:spLocks/>
          </p:cNvSpPr>
          <p:nvPr/>
        </p:nvSpPr>
        <p:spPr>
          <a:xfrm>
            <a:off x="6281529" y="1278838"/>
            <a:ext cx="5595729" cy="4976188"/>
          </a:xfrm>
          <a:prstGeom prst="rect">
            <a:avLst/>
          </a:prstGeom>
        </p:spPr>
        <p:txBody>
          <a:bodyPr vert="horz" lIns="91440" tIns="45720" rIns="91440" bIns="45720" rtlCol="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US" sz="1600" dirty="0"/>
              <a:t>Write a JavaScript program that plays a text version of this game. The program should simulate the </a:t>
            </a:r>
            <a:r>
              <a:rPr lang="en-US" sz="1600" dirty="0" err="1"/>
              <a:t>encrypter</a:t>
            </a:r>
            <a:r>
              <a:rPr lang="en-US" sz="1600" dirty="0"/>
              <a:t>, and the human player will be the </a:t>
            </a:r>
            <a:r>
              <a:rPr lang="en-US" sz="1600" dirty="0" err="1"/>
              <a:t>decrypter</a:t>
            </a:r>
            <a:r>
              <a:rPr lang="en-US" sz="1600" dirty="0"/>
              <a:t>. Specifically, the program will randomly select a secret code consisting of four numbers between 1 and 6. The numbers should all be different. The program will then input and score each guess made by the </a:t>
            </a:r>
            <a:r>
              <a:rPr lang="en-US" sz="1600" dirty="0" err="1"/>
              <a:t>decrypter</a:t>
            </a:r>
            <a:r>
              <a:rPr lang="en-US" sz="1600" dirty="0"/>
              <a:t> (human player). In particular, the user will input four numbers in a prompt box, and the computer will score this guess against the secret. The computer will then output to an alert box the user’s guess and score (so many black and so many white pegs). If the score is 4 black, the game ends and the computer displays the total number of guesses made. Otherwise, the computer asks for another guess consisting of four numbers. Notice that the human is expected to write down his or her guesses and scores, because the computer will only output the most recent guess and score by the user each time. Your program does not need to verify that the user enters numbers between 1 and 6, since entering something else can only hurt the user’s chances of winning. You may also assume that all of the user’s four inputs for a guess are different numbers.</a:t>
            </a:r>
            <a:endParaRPr lang="en-PK" sz="1600" dirty="0"/>
          </a:p>
        </p:txBody>
      </p:sp>
      <p:sp>
        <p:nvSpPr>
          <p:cNvPr id="8" name="Title 1">
            <a:extLst>
              <a:ext uri="{FF2B5EF4-FFF2-40B4-BE49-F238E27FC236}">
                <a16:creationId xmlns:a16="http://schemas.microsoft.com/office/drawing/2014/main" id="{76869F86-1358-47B5-9554-F1C565FBD4FC}"/>
              </a:ext>
            </a:extLst>
          </p:cNvPr>
          <p:cNvSpPr txBox="1">
            <a:spLocks/>
          </p:cNvSpPr>
          <p:nvPr/>
        </p:nvSpPr>
        <p:spPr>
          <a:xfrm>
            <a:off x="8812695" y="6303781"/>
            <a:ext cx="3180522" cy="36206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1600" dirty="0"/>
              <a:t>Question From the book</a:t>
            </a:r>
            <a:endParaRPr lang="en-PK" sz="1600" dirty="0"/>
          </a:p>
        </p:txBody>
      </p:sp>
    </p:spTree>
    <p:extLst>
      <p:ext uri="{BB962C8B-B14F-4D97-AF65-F5344CB8AC3E}">
        <p14:creationId xmlns:p14="http://schemas.microsoft.com/office/powerpoint/2010/main" val="199450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D4DD-B3C5-4CFC-B5AA-CA51C3C8BCC8}"/>
              </a:ext>
            </a:extLst>
          </p:cNvPr>
          <p:cNvSpPr>
            <a:spLocks noGrp="1"/>
          </p:cNvSpPr>
          <p:nvPr>
            <p:ph type="title"/>
          </p:nvPr>
        </p:nvSpPr>
        <p:spPr>
          <a:xfrm>
            <a:off x="8812695" y="6303781"/>
            <a:ext cx="3180522" cy="362062"/>
          </a:xfrm>
        </p:spPr>
        <p:txBody>
          <a:bodyPr>
            <a:normAutofit/>
          </a:bodyPr>
          <a:lstStyle/>
          <a:p>
            <a:r>
              <a:rPr lang="en-US" sz="1600" dirty="0"/>
              <a:t>Question comprehension</a:t>
            </a:r>
            <a:endParaRPr lang="en-PK" sz="1600" dirty="0"/>
          </a:p>
        </p:txBody>
      </p:sp>
      <p:grpSp>
        <p:nvGrpSpPr>
          <p:cNvPr id="26" name="Group 25">
            <a:extLst>
              <a:ext uri="{FF2B5EF4-FFF2-40B4-BE49-F238E27FC236}">
                <a16:creationId xmlns:a16="http://schemas.microsoft.com/office/drawing/2014/main" id="{DEC4CFD3-0D92-4529-88C4-D0827D58E8F6}"/>
              </a:ext>
            </a:extLst>
          </p:cNvPr>
          <p:cNvGrpSpPr/>
          <p:nvPr/>
        </p:nvGrpSpPr>
        <p:grpSpPr>
          <a:xfrm>
            <a:off x="1159565" y="4518371"/>
            <a:ext cx="9236765" cy="1117764"/>
            <a:chOff x="1159565" y="4518371"/>
            <a:chExt cx="9236765" cy="1117764"/>
          </a:xfrm>
        </p:grpSpPr>
        <p:sp>
          <p:nvSpPr>
            <p:cNvPr id="23" name="Rectangle 22">
              <a:extLst>
                <a:ext uri="{FF2B5EF4-FFF2-40B4-BE49-F238E27FC236}">
                  <a16:creationId xmlns:a16="http://schemas.microsoft.com/office/drawing/2014/main" id="{D3455A5E-0884-451D-AD64-C05B6A22A7F8}"/>
                </a:ext>
              </a:extLst>
            </p:cNvPr>
            <p:cNvSpPr/>
            <p:nvPr/>
          </p:nvSpPr>
          <p:spPr>
            <a:xfrm>
              <a:off x="1159565" y="4620472"/>
              <a:ext cx="7003774" cy="1015663"/>
            </a:xfrm>
            <a:prstGeom prst="rect">
              <a:avLst/>
            </a:prstGeom>
          </p:spPr>
          <p:txBody>
            <a:bodyPr wrap="square">
              <a:spAutoFit/>
            </a:bodyPr>
            <a:lstStyle/>
            <a:p>
              <a:r>
                <a:rPr lang="en-US" sz="2400" b="1" dirty="0"/>
                <a:t>The Goal:</a:t>
              </a:r>
            </a:p>
            <a:p>
              <a:r>
                <a:rPr lang="en-US" dirty="0"/>
                <a:t>The goal is to correctly guess the </a:t>
              </a:r>
              <a:r>
                <a:rPr lang="en-US" b="1" dirty="0"/>
                <a:t>encrypted code</a:t>
              </a:r>
              <a:r>
                <a:rPr lang="en-US" dirty="0"/>
                <a:t> using feedback provided by the </a:t>
              </a:r>
              <a:r>
                <a:rPr lang="en-US" dirty="0" err="1"/>
                <a:t>encrypter</a:t>
              </a:r>
              <a:r>
                <a:rPr lang="en-US" dirty="0"/>
                <a:t>.</a:t>
              </a:r>
              <a:endParaRPr lang="en-PK" dirty="0"/>
            </a:p>
          </p:txBody>
        </p:sp>
        <p:pic>
          <p:nvPicPr>
            <p:cNvPr id="25" name="Graphic 24" descr="Checklist">
              <a:extLst>
                <a:ext uri="{FF2B5EF4-FFF2-40B4-BE49-F238E27FC236}">
                  <a16:creationId xmlns:a16="http://schemas.microsoft.com/office/drawing/2014/main" id="{8F892E89-7C2C-433C-8C42-CB48E0B67D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8591" y="4561761"/>
              <a:ext cx="914400" cy="914400"/>
            </a:xfrm>
            <a:prstGeom prst="rect">
              <a:avLst/>
            </a:prstGeom>
          </p:spPr>
        </p:pic>
        <p:pic>
          <p:nvPicPr>
            <p:cNvPr id="20" name="Graphic 19" descr="Bullseye">
              <a:extLst>
                <a:ext uri="{FF2B5EF4-FFF2-40B4-BE49-F238E27FC236}">
                  <a16:creationId xmlns:a16="http://schemas.microsoft.com/office/drawing/2014/main" id="{67D572B2-CB67-4DD1-B1A5-1FE4D2093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1930" y="4518371"/>
              <a:ext cx="914400" cy="914400"/>
            </a:xfrm>
            <a:prstGeom prst="rect">
              <a:avLst/>
            </a:prstGeom>
          </p:spPr>
        </p:pic>
      </p:grpSp>
      <p:grpSp>
        <p:nvGrpSpPr>
          <p:cNvPr id="29" name="Group 28">
            <a:extLst>
              <a:ext uri="{FF2B5EF4-FFF2-40B4-BE49-F238E27FC236}">
                <a16:creationId xmlns:a16="http://schemas.microsoft.com/office/drawing/2014/main" id="{A9520319-9905-4E88-AD05-204F6EF32882}"/>
              </a:ext>
            </a:extLst>
          </p:cNvPr>
          <p:cNvGrpSpPr/>
          <p:nvPr/>
        </p:nvGrpSpPr>
        <p:grpSpPr>
          <a:xfrm>
            <a:off x="1159565" y="1395039"/>
            <a:ext cx="9746973" cy="2339102"/>
            <a:chOff x="1159565" y="1395039"/>
            <a:chExt cx="9746973" cy="2339102"/>
          </a:xfrm>
        </p:grpSpPr>
        <p:pic>
          <p:nvPicPr>
            <p:cNvPr id="12" name="Graphic 11" descr="Computer">
              <a:extLst>
                <a:ext uri="{FF2B5EF4-FFF2-40B4-BE49-F238E27FC236}">
                  <a16:creationId xmlns:a16="http://schemas.microsoft.com/office/drawing/2014/main" id="{E650BBB2-CD54-45D7-BC92-8822AEAC2A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2138" y="1770557"/>
              <a:ext cx="914400" cy="914400"/>
            </a:xfrm>
            <a:prstGeom prst="rect">
              <a:avLst/>
            </a:prstGeom>
          </p:spPr>
        </p:pic>
        <p:pic>
          <p:nvPicPr>
            <p:cNvPr id="16" name="Graphic 15" descr="Man">
              <a:extLst>
                <a:ext uri="{FF2B5EF4-FFF2-40B4-BE49-F238E27FC236}">
                  <a16:creationId xmlns:a16="http://schemas.microsoft.com/office/drawing/2014/main" id="{7B97897C-DCA4-4409-8C35-0CBDD6DAF8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8434" y="2122870"/>
              <a:ext cx="1086679" cy="1086679"/>
            </a:xfrm>
            <a:prstGeom prst="rect">
              <a:avLst/>
            </a:prstGeom>
          </p:spPr>
        </p:pic>
        <p:sp>
          <p:nvSpPr>
            <p:cNvPr id="28" name="Rectangle 27">
              <a:extLst>
                <a:ext uri="{FF2B5EF4-FFF2-40B4-BE49-F238E27FC236}">
                  <a16:creationId xmlns:a16="http://schemas.microsoft.com/office/drawing/2014/main" id="{564D7412-C54C-4E09-A88F-7055AFF47F3D}"/>
                </a:ext>
              </a:extLst>
            </p:cNvPr>
            <p:cNvSpPr/>
            <p:nvPr/>
          </p:nvSpPr>
          <p:spPr>
            <a:xfrm>
              <a:off x="1159565" y="1395039"/>
              <a:ext cx="8832574" cy="2339102"/>
            </a:xfrm>
            <a:prstGeom prst="rect">
              <a:avLst/>
            </a:prstGeom>
          </p:spPr>
          <p:txBody>
            <a:bodyPr wrap="square">
              <a:spAutoFit/>
            </a:bodyPr>
            <a:lstStyle/>
            <a:p>
              <a:pPr>
                <a:spcAft>
                  <a:spcPts val="1800"/>
                </a:spcAft>
              </a:pPr>
              <a:r>
                <a:rPr lang="en-US" sz="2400" b="1" dirty="0"/>
                <a:t>Players:</a:t>
              </a:r>
              <a:endParaRPr lang="en-US" b="1" dirty="0"/>
            </a:p>
            <a:p>
              <a:pPr>
                <a:spcAft>
                  <a:spcPts val="2400"/>
                </a:spcAft>
              </a:pPr>
              <a:r>
                <a:rPr lang="en-US" dirty="0"/>
                <a:t>The game involves </a:t>
              </a:r>
              <a:r>
                <a:rPr lang="en-US" b="1" dirty="0"/>
                <a:t>two </a:t>
              </a:r>
              <a:r>
                <a:rPr lang="en-US" dirty="0"/>
                <a:t>players:</a:t>
              </a:r>
            </a:p>
            <a:p>
              <a:pPr marL="285750" indent="-285750">
                <a:spcAft>
                  <a:spcPts val="1800"/>
                </a:spcAft>
                <a:buFont typeface="Wingdings" panose="05000000000000000000" pitchFamily="2" charset="2"/>
                <a:buChar char="ü"/>
              </a:pPr>
              <a:r>
                <a:rPr lang="en-US" dirty="0"/>
                <a:t>The </a:t>
              </a:r>
              <a:r>
                <a:rPr lang="en-US" b="1" dirty="0" err="1"/>
                <a:t>encrypter</a:t>
              </a:r>
              <a:r>
                <a:rPr lang="en-US" dirty="0"/>
                <a:t>, who selects a secret code of 4 unique numbers (1–6) in a specific order.</a:t>
              </a:r>
            </a:p>
            <a:p>
              <a:pPr marL="285750" indent="-285750">
                <a:spcAft>
                  <a:spcPts val="1800"/>
                </a:spcAft>
                <a:buFont typeface="Wingdings" panose="05000000000000000000" pitchFamily="2" charset="2"/>
                <a:buChar char="ü"/>
              </a:pPr>
              <a:r>
                <a:rPr lang="en-US" dirty="0"/>
                <a:t>The </a:t>
              </a:r>
              <a:r>
                <a:rPr lang="en-US" b="1" dirty="0" err="1"/>
                <a:t>decrypter</a:t>
              </a:r>
              <a:r>
                <a:rPr lang="en-US" dirty="0"/>
                <a:t>, who guesses this code.</a:t>
              </a:r>
              <a:endParaRPr lang="en-PK" dirty="0"/>
            </a:p>
          </p:txBody>
        </p:sp>
      </p:grpSp>
    </p:spTree>
    <p:extLst>
      <p:ext uri="{BB962C8B-B14F-4D97-AF65-F5344CB8AC3E}">
        <p14:creationId xmlns:p14="http://schemas.microsoft.com/office/powerpoint/2010/main" val="19028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4A752C-1382-4A0B-8F41-91FFC70A1AAF}"/>
              </a:ext>
            </a:extLst>
          </p:cNvPr>
          <p:cNvSpPr txBox="1">
            <a:spLocks/>
          </p:cNvSpPr>
          <p:nvPr/>
        </p:nvSpPr>
        <p:spPr>
          <a:xfrm>
            <a:off x="8812695" y="6303781"/>
            <a:ext cx="3180522" cy="362062"/>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1600"/>
              <a:t>Question comprehension</a:t>
            </a:r>
            <a:endParaRPr lang="en-PK" sz="1600" dirty="0"/>
          </a:p>
        </p:txBody>
      </p:sp>
      <p:grpSp>
        <p:nvGrpSpPr>
          <p:cNvPr id="37" name="Group 36">
            <a:extLst>
              <a:ext uri="{FF2B5EF4-FFF2-40B4-BE49-F238E27FC236}">
                <a16:creationId xmlns:a16="http://schemas.microsoft.com/office/drawing/2014/main" id="{DBA68232-B42A-4C84-B333-3EB6C99E1128}"/>
              </a:ext>
            </a:extLst>
          </p:cNvPr>
          <p:cNvGrpSpPr/>
          <p:nvPr/>
        </p:nvGrpSpPr>
        <p:grpSpPr>
          <a:xfrm>
            <a:off x="886269" y="4784672"/>
            <a:ext cx="10662448" cy="1337062"/>
            <a:chOff x="861391" y="4458416"/>
            <a:chExt cx="10662448" cy="1337062"/>
          </a:xfrm>
        </p:grpSpPr>
        <p:sp>
          <p:nvSpPr>
            <p:cNvPr id="13" name="Rectangle 12">
              <a:extLst>
                <a:ext uri="{FF2B5EF4-FFF2-40B4-BE49-F238E27FC236}">
                  <a16:creationId xmlns:a16="http://schemas.microsoft.com/office/drawing/2014/main" id="{9C121E58-4637-4586-8742-3E2C4303AC5D}"/>
                </a:ext>
              </a:extLst>
            </p:cNvPr>
            <p:cNvSpPr/>
            <p:nvPr/>
          </p:nvSpPr>
          <p:spPr>
            <a:xfrm>
              <a:off x="861391" y="4502816"/>
              <a:ext cx="8892209" cy="1292662"/>
            </a:xfrm>
            <a:prstGeom prst="rect">
              <a:avLst/>
            </a:prstGeom>
          </p:spPr>
          <p:txBody>
            <a:bodyPr wrap="square">
              <a:spAutoFit/>
            </a:bodyPr>
            <a:lstStyle/>
            <a:p>
              <a:pPr lvl="0" defTabSz="914400" eaLnBrk="0" fontAlgn="base" hangingPunct="0">
                <a:spcBef>
                  <a:spcPct val="0"/>
                </a:spcBef>
                <a:spcAft>
                  <a:spcPct val="0"/>
                </a:spcAft>
              </a:pPr>
              <a:r>
                <a:rPr lang="en-US" altLang="en-PK" sz="2400" b="1" dirty="0">
                  <a:latin typeface="+mj-lt"/>
                </a:rPr>
                <a:t>What is the program’s</a:t>
              </a:r>
              <a:r>
                <a:rPr lang="en-PK" altLang="en-PK" sz="2400" b="1" dirty="0">
                  <a:latin typeface="+mj-lt"/>
                </a:rPr>
                <a:t> outputs</a:t>
              </a:r>
              <a:r>
                <a:rPr lang="en-US" altLang="en-PK" sz="2400" b="1" dirty="0">
                  <a:latin typeface="+mj-lt"/>
                </a:rPr>
                <a:t>?</a:t>
              </a:r>
            </a:p>
            <a:p>
              <a:pPr lvl="0" defTabSz="914400" eaLnBrk="0" fontAlgn="base" hangingPunct="0">
                <a:spcBef>
                  <a:spcPct val="0"/>
                </a:spcBef>
                <a:spcAft>
                  <a:spcPct val="0"/>
                </a:spcAft>
              </a:pPr>
              <a:r>
                <a:rPr lang="en-PK" altLang="en-PK" dirty="0">
                  <a:latin typeface="Arial" panose="020B0604020202020204" pitchFamily="34" charset="0"/>
                </a:rPr>
                <a:t>The program outputs the </a:t>
              </a:r>
              <a:r>
                <a:rPr lang="en-PK" altLang="en-PK" b="1" dirty="0">
                  <a:latin typeface="Arial" panose="020B0604020202020204" pitchFamily="34" charset="0"/>
                </a:rPr>
                <a:t>guess</a:t>
              </a:r>
              <a:r>
                <a:rPr lang="en-PK" altLang="en-PK" dirty="0">
                  <a:latin typeface="Arial" panose="020B0604020202020204" pitchFamily="34" charset="0"/>
                </a:rPr>
                <a:t> and its </a:t>
              </a:r>
              <a:r>
                <a:rPr lang="en-PK" altLang="en-PK" b="1" dirty="0">
                  <a:latin typeface="Arial" panose="020B0604020202020204" pitchFamily="34" charset="0"/>
                </a:rPr>
                <a:t>score</a:t>
              </a:r>
              <a:r>
                <a:rPr lang="en-PK" altLang="en-PK" dirty="0">
                  <a:latin typeface="Arial" panose="020B0604020202020204" pitchFamily="34" charset="0"/>
                </a:rPr>
                <a:t>. </a:t>
              </a:r>
              <a:endParaRPr lang="en-US" altLang="en-PK" dirty="0">
                <a:latin typeface="Arial" panose="020B0604020202020204" pitchFamily="34" charset="0"/>
              </a:endParaRPr>
            </a:p>
            <a:p>
              <a:pPr lvl="0" defTabSz="914400" eaLnBrk="0" fontAlgn="base" hangingPunct="0">
                <a:spcBef>
                  <a:spcPct val="0"/>
                </a:spcBef>
                <a:spcAft>
                  <a:spcPct val="0"/>
                </a:spcAft>
              </a:pPr>
              <a:r>
                <a:rPr lang="en-PK" altLang="en-PK" dirty="0">
                  <a:latin typeface="Arial" panose="020B0604020202020204" pitchFamily="34" charset="0"/>
                </a:rPr>
                <a:t>For example, if the secret code is </a:t>
              </a:r>
              <a:r>
                <a:rPr lang="en-PK" altLang="en-PK" dirty="0">
                  <a:latin typeface="Arial Unicode MS"/>
                </a:rPr>
                <a:t>[2, 4, 6, 1]</a:t>
              </a:r>
              <a:r>
                <a:rPr lang="en-PK" altLang="en-PK" dirty="0"/>
                <a:t> and the guess is </a:t>
              </a:r>
              <a:r>
                <a:rPr lang="en-PK" altLang="en-PK" dirty="0">
                  <a:latin typeface="Arial Unicode MS"/>
                </a:rPr>
                <a:t>[1, 4, 5, 6]</a:t>
              </a:r>
              <a:r>
                <a:rPr lang="en-PK" altLang="en-PK" dirty="0"/>
                <a:t>, the score would be </a:t>
              </a:r>
              <a:r>
                <a:rPr lang="en-PK" altLang="en-PK" b="1" dirty="0">
                  <a:latin typeface="Arial" panose="020B0604020202020204" pitchFamily="34" charset="0"/>
                </a:rPr>
                <a:t>1 black (4)</a:t>
              </a:r>
              <a:r>
                <a:rPr lang="en-PK" altLang="en-PK" dirty="0">
                  <a:latin typeface="Arial" panose="020B0604020202020204" pitchFamily="34" charset="0"/>
                </a:rPr>
                <a:t> and </a:t>
              </a:r>
              <a:r>
                <a:rPr lang="en-PK" altLang="en-PK" b="1" dirty="0">
                  <a:latin typeface="Arial" panose="020B0604020202020204" pitchFamily="34" charset="0"/>
                </a:rPr>
                <a:t>2 white (6, 1)</a:t>
              </a:r>
              <a:r>
                <a:rPr lang="en-PK" altLang="en-PK" dirty="0">
                  <a:latin typeface="Arial" panose="020B0604020202020204" pitchFamily="34" charset="0"/>
                </a:rPr>
                <a:t> </a:t>
              </a:r>
              <a:r>
                <a:rPr lang="en-US" altLang="en-PK" dirty="0">
                  <a:latin typeface="Arial" panose="020B0604020202020204" pitchFamily="34" charset="0"/>
                </a:rPr>
                <a:t>.</a:t>
              </a:r>
              <a:endParaRPr lang="en-PK" altLang="en-PK" dirty="0">
                <a:latin typeface="Arial" panose="020B0604020202020204" pitchFamily="34" charset="0"/>
              </a:endParaRPr>
            </a:p>
          </p:txBody>
        </p:sp>
        <p:pic>
          <p:nvPicPr>
            <p:cNvPr id="33" name="Graphic 32" descr="Monitor">
              <a:extLst>
                <a:ext uri="{FF2B5EF4-FFF2-40B4-BE49-F238E27FC236}">
                  <a16:creationId xmlns:a16="http://schemas.microsoft.com/office/drawing/2014/main" id="{E5166135-A659-47BE-8092-17213595DE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50563" y="4691947"/>
              <a:ext cx="1080046" cy="1080046"/>
            </a:xfrm>
            <a:prstGeom prst="rect">
              <a:avLst/>
            </a:prstGeom>
          </p:spPr>
        </p:pic>
        <p:pic>
          <p:nvPicPr>
            <p:cNvPr id="35" name="Graphic 34" descr="Pencil">
              <a:extLst>
                <a:ext uri="{FF2B5EF4-FFF2-40B4-BE49-F238E27FC236}">
                  <a16:creationId xmlns:a16="http://schemas.microsoft.com/office/drawing/2014/main" id="{19D815C0-07D0-490B-9D10-BEC63AA00C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09439" y="4458416"/>
              <a:ext cx="914400" cy="914400"/>
            </a:xfrm>
            <a:prstGeom prst="rect">
              <a:avLst/>
            </a:prstGeom>
          </p:spPr>
        </p:pic>
      </p:grpSp>
      <p:grpSp>
        <p:nvGrpSpPr>
          <p:cNvPr id="38" name="Group 37">
            <a:extLst>
              <a:ext uri="{FF2B5EF4-FFF2-40B4-BE49-F238E27FC236}">
                <a16:creationId xmlns:a16="http://schemas.microsoft.com/office/drawing/2014/main" id="{A065E24A-451F-415B-84B7-4949F98B5DFA}"/>
              </a:ext>
            </a:extLst>
          </p:cNvPr>
          <p:cNvGrpSpPr/>
          <p:nvPr/>
        </p:nvGrpSpPr>
        <p:grpSpPr>
          <a:xfrm>
            <a:off x="886269" y="2737410"/>
            <a:ext cx="10419462" cy="1569660"/>
            <a:chOff x="861391" y="2921168"/>
            <a:chExt cx="10419462" cy="1569660"/>
          </a:xfrm>
        </p:grpSpPr>
        <p:pic>
          <p:nvPicPr>
            <p:cNvPr id="9" name="Graphic 8" descr="Checkmark">
              <a:extLst>
                <a:ext uri="{FF2B5EF4-FFF2-40B4-BE49-F238E27FC236}">
                  <a16:creationId xmlns:a16="http://schemas.microsoft.com/office/drawing/2014/main" id="{E90A802F-8DC5-408A-ADD8-259987188F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8168" y="3216869"/>
              <a:ext cx="1106424" cy="1106424"/>
            </a:xfrm>
            <a:prstGeom prst="rect">
              <a:avLst/>
            </a:prstGeom>
          </p:spPr>
        </p:pic>
        <p:pic>
          <p:nvPicPr>
            <p:cNvPr id="10" name="Graphic 9" descr="Arrow circle">
              <a:extLst>
                <a:ext uri="{FF2B5EF4-FFF2-40B4-BE49-F238E27FC236}">
                  <a16:creationId xmlns:a16="http://schemas.microsoft.com/office/drawing/2014/main" id="{6E5EAC67-10C8-482F-A4E5-F33B7386C5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74429" y="3216869"/>
              <a:ext cx="1106424" cy="1106424"/>
            </a:xfrm>
            <a:prstGeom prst="rect">
              <a:avLst/>
            </a:prstGeom>
          </p:spPr>
        </p:pic>
        <p:sp>
          <p:nvSpPr>
            <p:cNvPr id="36" name="Rectangle 35">
              <a:extLst>
                <a:ext uri="{FF2B5EF4-FFF2-40B4-BE49-F238E27FC236}">
                  <a16:creationId xmlns:a16="http://schemas.microsoft.com/office/drawing/2014/main" id="{D4F92C87-4273-4141-8FF1-5DE223529863}"/>
                </a:ext>
              </a:extLst>
            </p:cNvPr>
            <p:cNvSpPr/>
            <p:nvPr/>
          </p:nvSpPr>
          <p:spPr>
            <a:xfrm>
              <a:off x="861391" y="2921168"/>
              <a:ext cx="8428383" cy="1569660"/>
            </a:xfrm>
            <a:prstGeom prst="rect">
              <a:avLst/>
            </a:prstGeom>
          </p:spPr>
          <p:txBody>
            <a:bodyPr wrap="square">
              <a:spAutoFit/>
            </a:bodyPr>
            <a:lstStyle/>
            <a:p>
              <a:r>
                <a:rPr lang="en-US" sz="2400" b="1" dirty="0"/>
                <a:t>What is the hint?</a:t>
              </a:r>
            </a:p>
            <a:p>
              <a:r>
                <a:rPr lang="en-US" dirty="0"/>
                <a:t>The program compares the guess to the secret code and provides a </a:t>
              </a:r>
              <a:r>
                <a:rPr lang="en-US" b="1" dirty="0"/>
                <a:t>score</a:t>
              </a:r>
              <a:r>
                <a:rPr lang="en-US" dirty="0"/>
                <a:t>:</a:t>
              </a:r>
            </a:p>
            <a:p>
              <a:pPr marL="285750" indent="-285750">
                <a:buFont typeface="Wingdings" panose="05000000000000000000" pitchFamily="2" charset="2"/>
                <a:buChar char="ü"/>
              </a:pPr>
              <a:r>
                <a:rPr lang="en-US" b="1" dirty="0"/>
                <a:t>Black pegs</a:t>
              </a:r>
              <a:r>
                <a:rPr lang="en-US" dirty="0"/>
                <a:t> indicate a correct number in the correct position.</a:t>
              </a:r>
            </a:p>
            <a:p>
              <a:pPr marL="285750" indent="-285750">
                <a:buFont typeface="Wingdings" panose="05000000000000000000" pitchFamily="2" charset="2"/>
                <a:buChar char="ü"/>
              </a:pPr>
              <a:r>
                <a:rPr lang="en-US" b="1" dirty="0"/>
                <a:t>White pegs</a:t>
              </a:r>
              <a:r>
                <a:rPr lang="en-US" dirty="0"/>
                <a:t> indicate a correct number in the wrong position.</a:t>
              </a:r>
              <a:endParaRPr lang="en-PK" dirty="0"/>
            </a:p>
          </p:txBody>
        </p:sp>
      </p:grpSp>
      <p:grpSp>
        <p:nvGrpSpPr>
          <p:cNvPr id="47" name="Group 46">
            <a:extLst>
              <a:ext uri="{FF2B5EF4-FFF2-40B4-BE49-F238E27FC236}">
                <a16:creationId xmlns:a16="http://schemas.microsoft.com/office/drawing/2014/main" id="{2A9C34B4-6101-4A4B-8FB5-C1B3DB82981A}"/>
              </a:ext>
            </a:extLst>
          </p:cNvPr>
          <p:cNvGrpSpPr/>
          <p:nvPr/>
        </p:nvGrpSpPr>
        <p:grpSpPr>
          <a:xfrm>
            <a:off x="886269" y="771267"/>
            <a:ext cx="10671319" cy="1444141"/>
            <a:chOff x="861391" y="1465041"/>
            <a:chExt cx="10671319" cy="1444141"/>
          </a:xfrm>
        </p:grpSpPr>
        <p:sp>
          <p:nvSpPr>
            <p:cNvPr id="31" name="Rectangle 30">
              <a:extLst>
                <a:ext uri="{FF2B5EF4-FFF2-40B4-BE49-F238E27FC236}">
                  <a16:creationId xmlns:a16="http://schemas.microsoft.com/office/drawing/2014/main" id="{C1B7B7E1-12B8-43A5-B5B4-94876D5EBD2A}"/>
                </a:ext>
              </a:extLst>
            </p:cNvPr>
            <p:cNvSpPr/>
            <p:nvPr/>
          </p:nvSpPr>
          <p:spPr>
            <a:xfrm>
              <a:off x="861391" y="1616520"/>
              <a:ext cx="8892209" cy="1292662"/>
            </a:xfrm>
            <a:prstGeom prst="rect">
              <a:avLst/>
            </a:prstGeom>
          </p:spPr>
          <p:txBody>
            <a:bodyPr wrap="square">
              <a:spAutoFit/>
            </a:bodyPr>
            <a:lstStyle/>
            <a:p>
              <a:r>
                <a:rPr lang="en-US" sz="2400" b="1" dirty="0"/>
                <a:t>How it works?</a:t>
              </a:r>
            </a:p>
            <a:p>
              <a:r>
                <a:rPr lang="en-US" dirty="0"/>
                <a:t>The program generates a </a:t>
              </a:r>
              <a:r>
                <a:rPr lang="en-US" b="1" dirty="0"/>
                <a:t>random secret code</a:t>
              </a:r>
              <a:r>
                <a:rPr lang="en-US" dirty="0"/>
                <a:t> with 4 unique numbers between 1 and 6. </a:t>
              </a:r>
            </a:p>
            <a:p>
              <a:r>
                <a:rPr lang="en-US" dirty="0"/>
                <a:t>The </a:t>
              </a:r>
              <a:r>
                <a:rPr lang="en-US" dirty="0" err="1"/>
                <a:t>decrypter</a:t>
              </a:r>
              <a:r>
                <a:rPr lang="en-US" dirty="0"/>
                <a:t> inputs a </a:t>
              </a:r>
              <a:r>
                <a:rPr lang="en-US" b="1" dirty="0"/>
                <a:t>guess of 4 numbers</a:t>
              </a:r>
              <a:r>
                <a:rPr lang="en-US" dirty="0"/>
                <a:t>. </a:t>
              </a:r>
            </a:p>
          </p:txBody>
        </p:sp>
        <p:pic>
          <p:nvPicPr>
            <p:cNvPr id="40" name="Graphic 39" descr="Programmer">
              <a:extLst>
                <a:ext uri="{FF2B5EF4-FFF2-40B4-BE49-F238E27FC236}">
                  <a16:creationId xmlns:a16="http://schemas.microsoft.com/office/drawing/2014/main" id="{55680CC8-6959-4D52-ACE3-57A6E8758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84303" y="1758813"/>
              <a:ext cx="914400" cy="914400"/>
            </a:xfrm>
            <a:prstGeom prst="rect">
              <a:avLst/>
            </a:prstGeom>
          </p:spPr>
        </p:pic>
        <p:pic>
          <p:nvPicPr>
            <p:cNvPr id="44" name="Graphic 43" descr="Lightbulb and gear">
              <a:extLst>
                <a:ext uri="{FF2B5EF4-FFF2-40B4-BE49-F238E27FC236}">
                  <a16:creationId xmlns:a16="http://schemas.microsoft.com/office/drawing/2014/main" id="{47EB0047-BC43-453F-9EF2-2918F4A081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18310" y="1465041"/>
              <a:ext cx="914400" cy="914400"/>
            </a:xfrm>
            <a:prstGeom prst="rect">
              <a:avLst/>
            </a:prstGeom>
          </p:spPr>
        </p:pic>
      </p:grpSp>
    </p:spTree>
    <p:extLst>
      <p:ext uri="{BB962C8B-B14F-4D97-AF65-F5344CB8AC3E}">
        <p14:creationId xmlns:p14="http://schemas.microsoft.com/office/powerpoint/2010/main" val="307698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B68D-8D41-48BB-ABBC-82C830C158ED}"/>
              </a:ext>
            </a:extLst>
          </p:cNvPr>
          <p:cNvSpPr txBox="1">
            <a:spLocks/>
          </p:cNvSpPr>
          <p:nvPr/>
        </p:nvSpPr>
        <p:spPr>
          <a:xfrm>
            <a:off x="8812695" y="6303781"/>
            <a:ext cx="3180522" cy="362062"/>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1600" dirty="0"/>
              <a:t>Question comprehension</a:t>
            </a:r>
            <a:endParaRPr lang="en-PK" sz="1600" dirty="0"/>
          </a:p>
        </p:txBody>
      </p:sp>
      <p:grpSp>
        <p:nvGrpSpPr>
          <p:cNvPr id="20" name="Group 19">
            <a:extLst>
              <a:ext uri="{FF2B5EF4-FFF2-40B4-BE49-F238E27FC236}">
                <a16:creationId xmlns:a16="http://schemas.microsoft.com/office/drawing/2014/main" id="{2205574F-70B4-4552-A4CA-79035228D2A2}"/>
              </a:ext>
            </a:extLst>
          </p:cNvPr>
          <p:cNvGrpSpPr/>
          <p:nvPr/>
        </p:nvGrpSpPr>
        <p:grpSpPr>
          <a:xfrm>
            <a:off x="861390" y="3899452"/>
            <a:ext cx="10634869" cy="1350747"/>
            <a:chOff x="861391" y="4283765"/>
            <a:chExt cx="10634869" cy="1350747"/>
          </a:xfrm>
        </p:grpSpPr>
        <p:sp>
          <p:nvSpPr>
            <p:cNvPr id="9" name="Rectangle 8">
              <a:extLst>
                <a:ext uri="{FF2B5EF4-FFF2-40B4-BE49-F238E27FC236}">
                  <a16:creationId xmlns:a16="http://schemas.microsoft.com/office/drawing/2014/main" id="{C8B5A604-6E44-4041-AEC4-BD8920A0E5F8}"/>
                </a:ext>
              </a:extLst>
            </p:cNvPr>
            <p:cNvSpPr/>
            <p:nvPr/>
          </p:nvSpPr>
          <p:spPr>
            <a:xfrm>
              <a:off x="861391" y="4507757"/>
              <a:ext cx="9435548" cy="1015663"/>
            </a:xfrm>
            <a:prstGeom prst="rect">
              <a:avLst/>
            </a:prstGeom>
          </p:spPr>
          <p:txBody>
            <a:bodyPr wrap="square">
              <a:spAutoFit/>
            </a:bodyPr>
            <a:lstStyle/>
            <a:p>
              <a:r>
                <a:rPr lang="en-US" sz="2400" b="1" dirty="0"/>
                <a:t>How to Win?</a:t>
              </a:r>
              <a:br>
                <a:rPr lang="en-US" dirty="0"/>
              </a:br>
              <a:r>
                <a:rPr lang="en-US" dirty="0"/>
                <a:t>The player must keep track of their </a:t>
              </a:r>
              <a:r>
                <a:rPr lang="en-US" b="1" dirty="0"/>
                <a:t>previous guesses and scores</a:t>
              </a:r>
              <a:r>
                <a:rPr lang="en-US" dirty="0"/>
                <a:t> to strategize and refine their next guess. This process continues until the code is fully guessed.</a:t>
              </a:r>
              <a:endParaRPr lang="en-PK" dirty="0"/>
            </a:p>
          </p:txBody>
        </p:sp>
        <p:pic>
          <p:nvPicPr>
            <p:cNvPr id="14" name="Graphic 13" descr="Single gear">
              <a:extLst>
                <a:ext uri="{FF2B5EF4-FFF2-40B4-BE49-F238E27FC236}">
                  <a16:creationId xmlns:a16="http://schemas.microsoft.com/office/drawing/2014/main" id="{C6E338DD-F774-443F-94E5-1B4EE32398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1860" y="4283765"/>
              <a:ext cx="914400" cy="914400"/>
            </a:xfrm>
            <a:prstGeom prst="rect">
              <a:avLst/>
            </a:prstGeom>
          </p:spPr>
        </p:pic>
        <p:pic>
          <p:nvPicPr>
            <p:cNvPr id="11" name="Graphic 10" descr="Head with gears">
              <a:extLst>
                <a:ext uri="{FF2B5EF4-FFF2-40B4-BE49-F238E27FC236}">
                  <a16:creationId xmlns:a16="http://schemas.microsoft.com/office/drawing/2014/main" id="{8C0534A2-66BC-4F4D-AE32-84102839FB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1041" y="4720112"/>
              <a:ext cx="914400" cy="914400"/>
            </a:xfrm>
            <a:prstGeom prst="rect">
              <a:avLst/>
            </a:prstGeom>
          </p:spPr>
        </p:pic>
      </p:grpSp>
      <p:grpSp>
        <p:nvGrpSpPr>
          <p:cNvPr id="19" name="Group 18">
            <a:extLst>
              <a:ext uri="{FF2B5EF4-FFF2-40B4-BE49-F238E27FC236}">
                <a16:creationId xmlns:a16="http://schemas.microsoft.com/office/drawing/2014/main" id="{DD7F8C04-67C9-4E30-84A9-ECA9191383F1}"/>
              </a:ext>
            </a:extLst>
          </p:cNvPr>
          <p:cNvGrpSpPr/>
          <p:nvPr/>
        </p:nvGrpSpPr>
        <p:grpSpPr>
          <a:xfrm>
            <a:off x="861390" y="2040980"/>
            <a:ext cx="10533084" cy="1569660"/>
            <a:chOff x="861390" y="2040980"/>
            <a:chExt cx="10533084" cy="1569660"/>
          </a:xfrm>
        </p:grpSpPr>
        <p:sp>
          <p:nvSpPr>
            <p:cNvPr id="8" name="Rectangle 7">
              <a:extLst>
                <a:ext uri="{FF2B5EF4-FFF2-40B4-BE49-F238E27FC236}">
                  <a16:creationId xmlns:a16="http://schemas.microsoft.com/office/drawing/2014/main" id="{8D52225E-C30F-4308-A821-E7B280B1B296}"/>
                </a:ext>
              </a:extLst>
            </p:cNvPr>
            <p:cNvSpPr/>
            <p:nvPr/>
          </p:nvSpPr>
          <p:spPr>
            <a:xfrm>
              <a:off x="861390" y="2040980"/>
              <a:ext cx="9435547" cy="1569660"/>
            </a:xfrm>
            <a:prstGeom prst="rect">
              <a:avLst/>
            </a:prstGeom>
          </p:spPr>
          <p:txBody>
            <a:bodyPr wrap="square">
              <a:spAutoFit/>
            </a:bodyPr>
            <a:lstStyle/>
            <a:p>
              <a:r>
                <a:rPr lang="en-US" sz="2400" b="1" dirty="0"/>
                <a:t>How the game ends?</a:t>
              </a:r>
            </a:p>
            <a:p>
              <a:pPr algn="just"/>
              <a:r>
                <a:rPr lang="en-US" dirty="0"/>
                <a:t>The game ends when the </a:t>
              </a:r>
              <a:r>
                <a:rPr lang="en-US" b="1" dirty="0"/>
                <a:t>score is 4 black pegs</a:t>
              </a:r>
              <a:r>
                <a:rPr lang="en-US" dirty="0"/>
                <a:t>, meaning the code has been guessed correctly. The program displays the </a:t>
              </a:r>
              <a:r>
                <a:rPr lang="en-US" b="1" dirty="0"/>
                <a:t>total number of guesses made</a:t>
              </a:r>
              <a:r>
                <a:rPr lang="en-US" dirty="0"/>
                <a:t>. Otherwise, it prompts the user for another guess and repeats the process until the secret code is cracked.</a:t>
              </a:r>
              <a:endParaRPr lang="en-PK" dirty="0"/>
            </a:p>
          </p:txBody>
        </p:sp>
        <p:pic>
          <p:nvPicPr>
            <p:cNvPr id="16" name="Graphic 15" descr="Ribbon">
              <a:extLst>
                <a:ext uri="{FF2B5EF4-FFF2-40B4-BE49-F238E27FC236}">
                  <a16:creationId xmlns:a16="http://schemas.microsoft.com/office/drawing/2014/main" id="{1B4F5402-C6D7-4752-97A7-D38305EFB1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0074" y="2309189"/>
              <a:ext cx="914400" cy="914400"/>
            </a:xfrm>
            <a:prstGeom prst="rect">
              <a:avLst/>
            </a:prstGeom>
          </p:spPr>
        </p:pic>
        <p:pic>
          <p:nvPicPr>
            <p:cNvPr id="18" name="Graphic 17" descr="Medal">
              <a:extLst>
                <a:ext uri="{FF2B5EF4-FFF2-40B4-BE49-F238E27FC236}">
                  <a16:creationId xmlns:a16="http://schemas.microsoft.com/office/drawing/2014/main" id="{AC986BB2-8A64-40B1-A683-28DEB7EA46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0074" y="2459189"/>
              <a:ext cx="914400" cy="914400"/>
            </a:xfrm>
            <a:prstGeom prst="rect">
              <a:avLst/>
            </a:prstGeom>
          </p:spPr>
        </p:pic>
      </p:grpSp>
    </p:spTree>
    <p:extLst>
      <p:ext uri="{BB962C8B-B14F-4D97-AF65-F5344CB8AC3E}">
        <p14:creationId xmlns:p14="http://schemas.microsoft.com/office/powerpoint/2010/main" val="376939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D76D32-CDC2-49F0-86DC-5D2A24AA13F5}"/>
              </a:ext>
            </a:extLst>
          </p:cNvPr>
          <p:cNvPicPr>
            <a:picLocks noChangeAspect="1"/>
          </p:cNvPicPr>
          <p:nvPr/>
        </p:nvPicPr>
        <p:blipFill rotWithShape="1">
          <a:blip r:embed="rId2">
            <a:duotone>
              <a:prstClr val="black"/>
              <a:schemeClr val="accent2">
                <a:tint val="45000"/>
                <a:satMod val="400000"/>
              </a:schemeClr>
            </a:duotone>
          </a:blip>
          <a:srcRect t="1353" b="4348"/>
          <a:stretch/>
        </p:blipFill>
        <p:spPr>
          <a:xfrm>
            <a:off x="0" y="1"/>
            <a:ext cx="12192000" cy="6858000"/>
          </a:xfrm>
          <a:prstGeom prst="rect">
            <a:avLst/>
          </a:prstGeom>
        </p:spPr>
      </p:pic>
      <p:sp>
        <p:nvSpPr>
          <p:cNvPr id="3" name="Title 1">
            <a:extLst>
              <a:ext uri="{FF2B5EF4-FFF2-40B4-BE49-F238E27FC236}">
                <a16:creationId xmlns:a16="http://schemas.microsoft.com/office/drawing/2014/main" id="{72B5321B-90C2-4A30-AFDB-BD58687CA5AE}"/>
              </a:ext>
            </a:extLst>
          </p:cNvPr>
          <p:cNvSpPr txBox="1">
            <a:spLocks/>
          </p:cNvSpPr>
          <p:nvPr/>
        </p:nvSpPr>
        <p:spPr>
          <a:xfrm>
            <a:off x="8812695" y="6303781"/>
            <a:ext cx="3180522" cy="362062"/>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1600" b="1" dirty="0">
                <a:solidFill>
                  <a:schemeClr val="accent2">
                    <a:lumMod val="50000"/>
                  </a:schemeClr>
                </a:solidFill>
              </a:rPr>
              <a:t>Flowchart</a:t>
            </a:r>
            <a:endParaRPr lang="en-PK" sz="1600" b="1" dirty="0">
              <a:solidFill>
                <a:schemeClr val="accent2">
                  <a:lumMod val="50000"/>
                </a:schemeClr>
              </a:solidFill>
            </a:endParaRPr>
          </a:p>
        </p:txBody>
      </p:sp>
    </p:spTree>
    <p:extLst>
      <p:ext uri="{BB962C8B-B14F-4D97-AF65-F5344CB8AC3E}">
        <p14:creationId xmlns:p14="http://schemas.microsoft.com/office/powerpoint/2010/main" val="249446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679C7-663F-4520-B118-6E9399D1FAA9}"/>
              </a:ext>
            </a:extLst>
          </p:cNvPr>
          <p:cNvSpPr txBox="1">
            <a:spLocks/>
          </p:cNvSpPr>
          <p:nvPr/>
        </p:nvSpPr>
        <p:spPr>
          <a:xfrm>
            <a:off x="8812695" y="6303781"/>
            <a:ext cx="3180522" cy="362062"/>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1600" dirty="0"/>
              <a:t>Links</a:t>
            </a:r>
            <a:endParaRPr lang="en-PK" sz="1600" dirty="0"/>
          </a:p>
        </p:txBody>
      </p:sp>
      <p:sp>
        <p:nvSpPr>
          <p:cNvPr id="4" name="TextBox 3">
            <a:extLst>
              <a:ext uri="{FF2B5EF4-FFF2-40B4-BE49-F238E27FC236}">
                <a16:creationId xmlns:a16="http://schemas.microsoft.com/office/drawing/2014/main" id="{6D075A59-91B7-4BBF-8327-42B55F1BAD23}"/>
              </a:ext>
            </a:extLst>
          </p:cNvPr>
          <p:cNvSpPr txBox="1"/>
          <p:nvPr/>
        </p:nvSpPr>
        <p:spPr>
          <a:xfrm>
            <a:off x="1762539" y="2512941"/>
            <a:ext cx="4333461" cy="461665"/>
          </a:xfrm>
          <a:prstGeom prst="rect">
            <a:avLst/>
          </a:prstGeom>
          <a:noFill/>
        </p:spPr>
        <p:txBody>
          <a:bodyPr wrap="square" rtlCol="0">
            <a:spAutoFit/>
          </a:bodyPr>
          <a:lstStyle/>
          <a:p>
            <a:r>
              <a:rPr lang="en-US" sz="2400" dirty="0">
                <a:hlinkClick r:id="rId2"/>
              </a:rPr>
              <a:t>Game Code (</a:t>
            </a:r>
            <a:r>
              <a:rPr lang="en-US" sz="2400" dirty="0" err="1">
                <a:hlinkClick r:id="rId2"/>
              </a:rPr>
              <a:t>Github</a:t>
            </a:r>
            <a:r>
              <a:rPr lang="en-US" sz="2400" dirty="0">
                <a:hlinkClick r:id="rId2"/>
              </a:rPr>
              <a:t> Repo)</a:t>
            </a:r>
            <a:endParaRPr lang="en-PK" sz="2400" dirty="0"/>
          </a:p>
        </p:txBody>
      </p:sp>
      <p:sp>
        <p:nvSpPr>
          <p:cNvPr id="5" name="TextBox 4">
            <a:extLst>
              <a:ext uri="{FF2B5EF4-FFF2-40B4-BE49-F238E27FC236}">
                <a16:creationId xmlns:a16="http://schemas.microsoft.com/office/drawing/2014/main" id="{B30EA3AD-C14F-4AB4-91CE-C88A4FB8380B}"/>
              </a:ext>
            </a:extLst>
          </p:cNvPr>
          <p:cNvSpPr txBox="1"/>
          <p:nvPr/>
        </p:nvSpPr>
        <p:spPr>
          <a:xfrm>
            <a:off x="1708845" y="3319282"/>
            <a:ext cx="6439583" cy="461665"/>
          </a:xfrm>
          <a:prstGeom prst="rect">
            <a:avLst/>
          </a:prstGeom>
          <a:noFill/>
        </p:spPr>
        <p:txBody>
          <a:bodyPr wrap="none" rtlCol="0">
            <a:spAutoFit/>
          </a:bodyPr>
          <a:lstStyle/>
          <a:p>
            <a:r>
              <a:rPr lang="en-US" sz="2400" dirty="0">
                <a:hlinkClick r:id="rId3"/>
              </a:rPr>
              <a:t>Master Mind Guessing Game (hosting link)</a:t>
            </a:r>
            <a:endParaRPr lang="en-PK" sz="2400" dirty="0"/>
          </a:p>
        </p:txBody>
      </p:sp>
      <p:pic>
        <p:nvPicPr>
          <p:cNvPr id="6" name="Graphic 5" descr="Programmer">
            <a:extLst>
              <a:ext uri="{FF2B5EF4-FFF2-40B4-BE49-F238E27FC236}">
                <a16:creationId xmlns:a16="http://schemas.microsoft.com/office/drawing/2014/main" id="{156F4D28-E93B-43D9-827C-A0AD09DAD6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869" y="1686339"/>
            <a:ext cx="1520687" cy="1520687"/>
          </a:xfrm>
          <a:prstGeom prst="rect">
            <a:avLst/>
          </a:prstGeom>
        </p:spPr>
      </p:pic>
      <p:pic>
        <p:nvPicPr>
          <p:cNvPr id="8" name="Graphic 7" descr="Game controller">
            <a:extLst>
              <a:ext uri="{FF2B5EF4-FFF2-40B4-BE49-F238E27FC236}">
                <a16:creationId xmlns:a16="http://schemas.microsoft.com/office/drawing/2014/main" id="{ABEE6C47-FECF-4212-BA78-0BC079530C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07776" y="3122575"/>
            <a:ext cx="1520687" cy="1520687"/>
          </a:xfrm>
          <a:prstGeom prst="rect">
            <a:avLst/>
          </a:prstGeom>
        </p:spPr>
      </p:pic>
      <p:pic>
        <p:nvPicPr>
          <p:cNvPr id="10" name="Graphic 9" descr="Link">
            <a:extLst>
              <a:ext uri="{FF2B5EF4-FFF2-40B4-BE49-F238E27FC236}">
                <a16:creationId xmlns:a16="http://schemas.microsoft.com/office/drawing/2014/main" id="{7AFC3CE0-497A-479E-A49C-C46D1721A0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11308" y="1230965"/>
            <a:ext cx="1520687" cy="1520687"/>
          </a:xfrm>
          <a:prstGeom prst="rect">
            <a:avLst/>
          </a:prstGeom>
        </p:spPr>
      </p:pic>
      <p:pic>
        <p:nvPicPr>
          <p:cNvPr id="12" name="Graphic 11" descr="DJ">
            <a:extLst>
              <a:ext uri="{FF2B5EF4-FFF2-40B4-BE49-F238E27FC236}">
                <a16:creationId xmlns:a16="http://schemas.microsoft.com/office/drawing/2014/main" id="{C332DB1D-CDC6-411F-B1AA-DFD0297131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10868" y="4021648"/>
            <a:ext cx="1714502" cy="1714502"/>
          </a:xfrm>
          <a:prstGeom prst="rect">
            <a:avLst/>
          </a:prstGeom>
        </p:spPr>
      </p:pic>
      <p:pic>
        <p:nvPicPr>
          <p:cNvPr id="14" name="Graphic 13" descr="Presentation with media">
            <a:extLst>
              <a:ext uri="{FF2B5EF4-FFF2-40B4-BE49-F238E27FC236}">
                <a16:creationId xmlns:a16="http://schemas.microsoft.com/office/drawing/2014/main" id="{A7513CB4-08AD-4EDF-B9F6-BAA7023657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54057" y="3662400"/>
            <a:ext cx="1714502" cy="1714502"/>
          </a:xfrm>
          <a:prstGeom prst="rect">
            <a:avLst/>
          </a:prstGeom>
        </p:spPr>
      </p:pic>
    </p:spTree>
    <p:extLst>
      <p:ext uri="{BB962C8B-B14F-4D97-AF65-F5344CB8AC3E}">
        <p14:creationId xmlns:p14="http://schemas.microsoft.com/office/powerpoint/2010/main" val="94158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F8C0A6-9EE7-4EB9-A944-5C90CA64D4DE}"/>
              </a:ext>
            </a:extLst>
          </p:cNvPr>
          <p:cNvSpPr/>
          <p:nvPr/>
        </p:nvSpPr>
        <p:spPr>
          <a:xfrm>
            <a:off x="901148" y="2564299"/>
            <a:ext cx="10045148" cy="3477875"/>
          </a:xfrm>
          <a:prstGeom prst="rect">
            <a:avLst/>
          </a:prstGeom>
        </p:spPr>
        <p:txBody>
          <a:bodyPr wrap="square">
            <a:spAutoFit/>
          </a:bodyPr>
          <a:lstStyle/>
          <a:p>
            <a:pPr marL="457200" indent="-457200">
              <a:buFont typeface="+mj-lt"/>
              <a:buAutoNum type="arabicPeriod"/>
            </a:pPr>
            <a:r>
              <a:rPr lang="en-US" sz="2000" b="1" dirty="0"/>
              <a:t>Drag &amp; Drop:</a:t>
            </a:r>
            <a:r>
              <a:rPr lang="en-US" sz="2000" dirty="0"/>
              <a:t> Click and drag a colored box into an empty slot.</a:t>
            </a:r>
          </a:p>
          <a:p>
            <a:pPr marL="457200" indent="-457200">
              <a:buFont typeface="+mj-lt"/>
              <a:buAutoNum type="arabicPeriod"/>
            </a:pPr>
            <a:r>
              <a:rPr lang="en-US" sz="2000" b="1" dirty="0"/>
              <a:t>Submit Your Guess:</a:t>
            </a:r>
            <a:r>
              <a:rPr lang="en-US" sz="2000" dirty="0"/>
              <a:t> Click the “Check guess" button to check if your combination is correct.</a:t>
            </a:r>
          </a:p>
          <a:p>
            <a:pPr marL="457200" indent="-457200">
              <a:buFont typeface="+mj-lt"/>
              <a:buAutoNum type="arabicPeriod"/>
            </a:pPr>
            <a:r>
              <a:rPr lang="en-US" sz="2000" b="1" dirty="0"/>
              <a:t>Hint System:</a:t>
            </a:r>
            <a:endParaRPr lang="en-US" sz="2000" dirty="0"/>
          </a:p>
          <a:p>
            <a:pPr marL="1371600" lvl="2" indent="-457200">
              <a:buFont typeface="+mj-lt"/>
              <a:buAutoNum type="alphaLcPeriod"/>
            </a:pPr>
            <a:r>
              <a:rPr lang="en-US" sz="2000" b="1" dirty="0"/>
              <a:t>Black ✔</a:t>
            </a:r>
            <a:r>
              <a:rPr lang="en-US" sz="2000" dirty="0"/>
              <a:t> = Correct number in the correct position.</a:t>
            </a:r>
          </a:p>
          <a:p>
            <a:pPr marL="1371600" lvl="2" indent="-457200">
              <a:buFont typeface="+mj-lt"/>
              <a:buAutoNum type="alphaLcPeriod"/>
            </a:pPr>
            <a:r>
              <a:rPr lang="en-US" sz="2000" b="1" dirty="0"/>
              <a:t>White </a:t>
            </a:r>
            <a:r>
              <a:rPr lang="en-PK" dirty="0"/>
              <a:t>⚪</a:t>
            </a:r>
            <a:r>
              <a:rPr lang="en-US" sz="2000" dirty="0"/>
              <a:t> = Correct number in the wrong position.</a:t>
            </a:r>
          </a:p>
          <a:p>
            <a:pPr marL="1371600" lvl="2" indent="-457200">
              <a:buFont typeface="+mj-lt"/>
              <a:buAutoNum type="alphaLcPeriod"/>
            </a:pPr>
            <a:r>
              <a:rPr lang="en-US" sz="2000" b="1" dirty="0"/>
              <a:t>Red   ❌</a:t>
            </a:r>
            <a:r>
              <a:rPr lang="en-US" sz="2000" dirty="0"/>
              <a:t> = Incorrect number.</a:t>
            </a:r>
          </a:p>
          <a:p>
            <a:pPr marL="457200" indent="-457200">
              <a:buFont typeface="+mj-lt"/>
              <a:buAutoNum type="arabicPeriod"/>
            </a:pPr>
            <a:r>
              <a:rPr lang="en-US" sz="2000" b="1" dirty="0"/>
              <a:t>Continue: </a:t>
            </a:r>
            <a:r>
              <a:rPr lang="en-US" dirty="0"/>
              <a:t>Continue guessing until you crack the code!</a:t>
            </a:r>
            <a:endParaRPr lang="en-US" sz="2000" b="1" dirty="0"/>
          </a:p>
          <a:p>
            <a:pPr marL="457200" indent="-457200">
              <a:buFont typeface="+mj-lt"/>
              <a:buAutoNum type="arabicPeriod"/>
            </a:pPr>
            <a:r>
              <a:rPr lang="en-US" sz="2000" b="1" dirty="0"/>
              <a:t>Winning Condition:</a:t>
            </a:r>
            <a:r>
              <a:rPr lang="en-US" sz="2000" dirty="0"/>
              <a:t> If all numbers are in the correct position, you win.</a:t>
            </a:r>
            <a:endParaRPr lang="en-US" sz="2000" b="1" dirty="0"/>
          </a:p>
          <a:p>
            <a:pPr marL="457200" indent="-457200">
              <a:buFont typeface="+mj-lt"/>
              <a:buAutoNum type="arabicPeriod"/>
            </a:pPr>
            <a:r>
              <a:rPr lang="en-US" sz="2000" b="1" dirty="0"/>
              <a:t>Restarting:</a:t>
            </a:r>
            <a:r>
              <a:rPr lang="en-US" sz="2000" dirty="0"/>
              <a:t> Click the "Restart" button to start a new game with a new secret code.</a:t>
            </a:r>
          </a:p>
        </p:txBody>
      </p:sp>
      <p:sp>
        <p:nvSpPr>
          <p:cNvPr id="3" name="Rectangle 2">
            <a:extLst>
              <a:ext uri="{FF2B5EF4-FFF2-40B4-BE49-F238E27FC236}">
                <a16:creationId xmlns:a16="http://schemas.microsoft.com/office/drawing/2014/main" id="{B72E7CA5-FB79-4239-BB96-B418BE0888F3}"/>
              </a:ext>
            </a:extLst>
          </p:cNvPr>
          <p:cNvSpPr/>
          <p:nvPr/>
        </p:nvSpPr>
        <p:spPr>
          <a:xfrm>
            <a:off x="901148" y="1720334"/>
            <a:ext cx="8289449" cy="646331"/>
          </a:xfrm>
          <a:prstGeom prst="rect">
            <a:avLst/>
          </a:prstGeom>
        </p:spPr>
        <p:txBody>
          <a:bodyPr wrap="none">
            <a:spAutoFit/>
          </a:bodyPr>
          <a:lstStyle/>
          <a:p>
            <a:r>
              <a:rPr lang="en-US" sz="3600" b="1" dirty="0"/>
              <a:t>Game Guide: How to Play (Desktop)</a:t>
            </a:r>
          </a:p>
        </p:txBody>
      </p:sp>
      <p:grpSp>
        <p:nvGrpSpPr>
          <p:cNvPr id="13" name="Group 12">
            <a:extLst>
              <a:ext uri="{FF2B5EF4-FFF2-40B4-BE49-F238E27FC236}">
                <a16:creationId xmlns:a16="http://schemas.microsoft.com/office/drawing/2014/main" id="{797F1324-B128-4B59-9628-D8C701F11717}"/>
              </a:ext>
            </a:extLst>
          </p:cNvPr>
          <p:cNvGrpSpPr/>
          <p:nvPr/>
        </p:nvGrpSpPr>
        <p:grpSpPr>
          <a:xfrm>
            <a:off x="9570984" y="783969"/>
            <a:ext cx="2009959" cy="1947186"/>
            <a:chOff x="9570984" y="783969"/>
            <a:chExt cx="2009959" cy="1947186"/>
          </a:xfrm>
        </p:grpSpPr>
        <p:pic>
          <p:nvPicPr>
            <p:cNvPr id="5" name="Graphic 4" descr="Help">
              <a:extLst>
                <a:ext uri="{FF2B5EF4-FFF2-40B4-BE49-F238E27FC236}">
                  <a16:creationId xmlns:a16="http://schemas.microsoft.com/office/drawing/2014/main" id="{DA143EC3-9E45-48B0-8D9A-164647524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48454" y="1568511"/>
              <a:ext cx="735396" cy="735396"/>
            </a:xfrm>
            <a:prstGeom prst="rect">
              <a:avLst/>
            </a:prstGeom>
          </p:spPr>
        </p:pic>
        <p:pic>
          <p:nvPicPr>
            <p:cNvPr id="9" name="Graphic 8" descr="Puzzle pieces">
              <a:extLst>
                <a:ext uri="{FF2B5EF4-FFF2-40B4-BE49-F238E27FC236}">
                  <a16:creationId xmlns:a16="http://schemas.microsoft.com/office/drawing/2014/main" id="{24CC8CC5-4280-40EF-A26F-AFC31B299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5631" y="783969"/>
              <a:ext cx="1375312" cy="1375312"/>
            </a:xfrm>
            <a:prstGeom prst="rect">
              <a:avLst/>
            </a:prstGeom>
          </p:spPr>
        </p:pic>
        <p:pic>
          <p:nvPicPr>
            <p:cNvPr id="12" name="Graphic 11" descr="Monitor">
              <a:extLst>
                <a:ext uri="{FF2B5EF4-FFF2-40B4-BE49-F238E27FC236}">
                  <a16:creationId xmlns:a16="http://schemas.microsoft.com/office/drawing/2014/main" id="{0A5EE366-EE5D-45CF-B545-272B3B1681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70984" y="1355843"/>
              <a:ext cx="1375312" cy="1375312"/>
            </a:xfrm>
            <a:prstGeom prst="rect">
              <a:avLst/>
            </a:prstGeom>
          </p:spPr>
        </p:pic>
      </p:grpSp>
      <p:sp>
        <p:nvSpPr>
          <p:cNvPr id="14" name="Title 1">
            <a:extLst>
              <a:ext uri="{FF2B5EF4-FFF2-40B4-BE49-F238E27FC236}">
                <a16:creationId xmlns:a16="http://schemas.microsoft.com/office/drawing/2014/main" id="{2E557857-31F9-41BF-A170-8EC671CCB88A}"/>
              </a:ext>
            </a:extLst>
          </p:cNvPr>
          <p:cNvSpPr txBox="1">
            <a:spLocks/>
          </p:cNvSpPr>
          <p:nvPr/>
        </p:nvSpPr>
        <p:spPr>
          <a:xfrm>
            <a:off x="8812695" y="6303781"/>
            <a:ext cx="3180522" cy="362062"/>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1600" dirty="0"/>
              <a:t>Game guide </a:t>
            </a:r>
            <a:endParaRPr lang="en-PK" sz="1600" dirty="0"/>
          </a:p>
        </p:txBody>
      </p:sp>
    </p:spTree>
    <p:extLst>
      <p:ext uri="{BB962C8B-B14F-4D97-AF65-F5344CB8AC3E}">
        <p14:creationId xmlns:p14="http://schemas.microsoft.com/office/powerpoint/2010/main" val="372659470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a:lstStyle/>
      <a:style>
        <a:lnRef idx="0">
          <a:schemeClr val="accent4"/>
        </a:lnRef>
        <a:fillRef idx="3">
          <a:schemeClr val="accent4"/>
        </a:fillRef>
        <a:effectRef idx="3">
          <a:schemeClr val="accent4"/>
        </a:effectRef>
        <a:fontRef idx="minor">
          <a:schemeClr val="lt1"/>
        </a:fontRef>
      </a:style>
    </a:spDef>
    <a:lnDef>
      <a:spPr/>
      <a:bodyPr/>
      <a:lstStyle/>
      <a:style>
        <a:lnRef idx="3">
          <a:schemeClr val="accent4"/>
        </a:lnRef>
        <a:fillRef idx="0">
          <a:schemeClr val="accent4"/>
        </a:fillRef>
        <a:effectRef idx="2">
          <a:schemeClr val="accent4"/>
        </a:effectRef>
        <a:fontRef idx="minor">
          <a:schemeClr val="tx1"/>
        </a:fontRef>
      </a:style>
    </a:lnDef>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355</TotalTime>
  <Words>1193</Words>
  <Application>Microsoft Office PowerPoint</Application>
  <PresentationFormat>Widescreen</PresentationFormat>
  <Paragraphs>77</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Unicode MS</vt:lpstr>
      <vt:lpstr>Century Gothic</vt:lpstr>
      <vt:lpstr>Times New Roman</vt:lpstr>
      <vt:lpstr>Wingdings</vt:lpstr>
      <vt:lpstr>Vapor Trail</vt:lpstr>
      <vt:lpstr>Internet Application Development</vt:lpstr>
      <vt:lpstr>Content</vt:lpstr>
      <vt:lpstr>Project: 4.23</vt:lpstr>
      <vt:lpstr>Question comprehension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Application Development</dc:title>
  <dc:creator>ISBAH ANSARI</dc:creator>
  <cp:lastModifiedBy>ISBAH ANSARI</cp:lastModifiedBy>
  <cp:revision>58</cp:revision>
  <dcterms:created xsi:type="dcterms:W3CDTF">2025-02-01T11:44:47Z</dcterms:created>
  <dcterms:modified xsi:type="dcterms:W3CDTF">2025-02-14T21:36:51Z</dcterms:modified>
</cp:coreProperties>
</file>